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4" r:id="rId4"/>
  </p:sldMasterIdLst>
  <p:notesMasterIdLst>
    <p:notesMasterId r:id="rId26"/>
  </p:notesMasterIdLst>
  <p:sldIdLst>
    <p:sldId id="390" r:id="rId5"/>
    <p:sldId id="391" r:id="rId6"/>
    <p:sldId id="392" r:id="rId7"/>
    <p:sldId id="393" r:id="rId8"/>
    <p:sldId id="394" r:id="rId9"/>
    <p:sldId id="395" r:id="rId10"/>
    <p:sldId id="396" r:id="rId11"/>
    <p:sldId id="397" r:id="rId12"/>
    <p:sldId id="398" r:id="rId13"/>
    <p:sldId id="399" r:id="rId14"/>
    <p:sldId id="400" r:id="rId15"/>
    <p:sldId id="401" r:id="rId16"/>
    <p:sldId id="402" r:id="rId17"/>
    <p:sldId id="403" r:id="rId18"/>
    <p:sldId id="404" r:id="rId19"/>
    <p:sldId id="405" r:id="rId20"/>
    <p:sldId id="406" r:id="rId21"/>
    <p:sldId id="407" r:id="rId22"/>
    <p:sldId id="408" r:id="rId23"/>
    <p:sldId id="409" r:id="rId24"/>
    <p:sldId id="411"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3" name="尹莺" initials="尹" lastIdx="1" clrIdx="2"/>
  <p:cmAuthor id="1" name="nello" initials="n"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6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0" Type="http://schemas.openxmlformats.org/officeDocument/2006/relationships/commentAuthors" Target="commentAuthors.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notesMaster" Target="notesMasters/notesMaster1.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image" Target="../media/image1.jpeg"/><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5" Type="http://schemas.openxmlformats.org/officeDocument/2006/relationships/theme" Target="../theme/theme3.xml"/><Relationship Id="rId14" Type="http://schemas.openxmlformats.org/officeDocument/2006/relationships/image" Target="../media/image1.jpeg"/><Relationship Id="rId13" Type="http://schemas.openxmlformats.org/officeDocument/2006/relationships/slideLayout" Target="../slideLayouts/slideLayout37.xml"/><Relationship Id="rId12" Type="http://schemas.openxmlformats.org/officeDocument/2006/relationships/slideLayout" Target="../slideLayouts/slideLayout36.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png"/><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9" Type="http://schemas.openxmlformats.org/officeDocument/2006/relationships/tags" Target="../tags/tag71.xml"/><Relationship Id="rId8" Type="http://schemas.openxmlformats.org/officeDocument/2006/relationships/tags" Target="../tags/tag70.xml"/><Relationship Id="rId7" Type="http://schemas.openxmlformats.org/officeDocument/2006/relationships/tags" Target="../tags/tag69.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tags" Target="../tags/tag66.xml"/><Relationship Id="rId3" Type="http://schemas.openxmlformats.org/officeDocument/2006/relationships/tags" Target="../tags/tag65.xml"/><Relationship Id="rId21" Type="http://schemas.openxmlformats.org/officeDocument/2006/relationships/slideLayout" Target="../slideLayouts/slideLayout2.xml"/><Relationship Id="rId20" Type="http://schemas.openxmlformats.org/officeDocument/2006/relationships/tags" Target="../tags/tag82.xml"/><Relationship Id="rId2" Type="http://schemas.openxmlformats.org/officeDocument/2006/relationships/tags" Target="../tags/tag64.xml"/><Relationship Id="rId19" Type="http://schemas.openxmlformats.org/officeDocument/2006/relationships/tags" Target="../tags/tag81.xml"/><Relationship Id="rId18" Type="http://schemas.openxmlformats.org/officeDocument/2006/relationships/tags" Target="../tags/tag80.xml"/><Relationship Id="rId17" Type="http://schemas.openxmlformats.org/officeDocument/2006/relationships/tags" Target="../tags/tag79.xml"/><Relationship Id="rId16" Type="http://schemas.openxmlformats.org/officeDocument/2006/relationships/tags" Target="../tags/tag78.xml"/><Relationship Id="rId15" Type="http://schemas.openxmlformats.org/officeDocument/2006/relationships/tags" Target="../tags/tag77.xml"/><Relationship Id="rId14" Type="http://schemas.openxmlformats.org/officeDocument/2006/relationships/tags" Target="../tags/tag76.xml"/><Relationship Id="rId13" Type="http://schemas.openxmlformats.org/officeDocument/2006/relationships/tags" Target="../tags/tag75.xml"/><Relationship Id="rId12" Type="http://schemas.openxmlformats.org/officeDocument/2006/relationships/tags" Target="../tags/tag74.xml"/><Relationship Id="rId11" Type="http://schemas.openxmlformats.org/officeDocument/2006/relationships/tags" Target="../tags/tag73.xml"/><Relationship Id="rId10" Type="http://schemas.openxmlformats.org/officeDocument/2006/relationships/tags" Target="../tags/tag72.xml"/><Relationship Id="rId1" Type="http://schemas.openxmlformats.org/officeDocument/2006/relationships/tags" Target="../tags/tag6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lstStyle/>
          <a:p>
            <a:endParaRPr lang="zh-CN" altLang="en-US" sz="3200">
              <a:latin typeface="Arial" panose="020B0604020202020204" pitchFamily="34" charset="0"/>
              <a:ea typeface="方正大黑体" charset="0"/>
            </a:endParaRPr>
          </a:p>
        </p:txBody>
      </p:sp>
      <p:sp>
        <p:nvSpPr>
          <p:cNvPr id="7" name="副标题 6"/>
          <p:cNvSpPr>
            <a:spLocks noGrp="1"/>
          </p:cNvSpPr>
          <p:nvPr>
            <p:ph type="subTitle" idx="1"/>
          </p:nvPr>
        </p:nvSpPr>
        <p:spPr/>
        <p:txBody>
          <a:bodyPr/>
          <a:lstStyle/>
          <a:p>
            <a:endParaRPr lang="zh-CN" altLang="en-US" sz="2000">
              <a:latin typeface="方正粗黑宋简体" panose="02000000000000000000" charset="-122"/>
              <a:ea typeface="方正大黑体_GBK" panose="02010600010101010101" charset="-122"/>
            </a:endParaRPr>
          </a:p>
        </p:txBody>
      </p:sp>
      <p:pic>
        <p:nvPicPr>
          <p:cNvPr id="6" name="图片 5" descr="871034fed03bb21fc2263f051e81530d.jpg"/>
          <p:cNvPicPr>
            <a:picLocks noChangeAspect="1"/>
          </p:cNvPicPr>
          <p:nvPr/>
        </p:nvPicPr>
        <p:blipFill>
          <a:blip r:embed="rId1" cstate="print"/>
          <a:stretch>
            <a:fillRect/>
          </a:stretch>
        </p:blipFill>
        <p:spPr>
          <a:xfrm>
            <a:off x="0" y="0"/>
            <a:ext cx="12192000" cy="6858000"/>
          </a:xfrm>
          <a:prstGeom prst="rect">
            <a:avLst/>
          </a:prstGeom>
        </p:spPr>
      </p:pic>
      <p:sp>
        <p:nvSpPr>
          <p:cNvPr id="2050" name="TextBox 3"/>
          <p:cNvSpPr txBox="1">
            <a:spLocks noChangeArrowheads="1"/>
          </p:cNvSpPr>
          <p:nvPr/>
        </p:nvSpPr>
        <p:spPr bwMode="auto">
          <a:xfrm>
            <a:off x="2982595" y="2042160"/>
            <a:ext cx="6611620" cy="255333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5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粗黑宋简体" panose="02000000000000000000" charset="-122"/>
                <a:ea typeface="方正大黑体_GBK" panose="02010600010101010101" charset="-122"/>
                <a:cs typeface="方正大黑体_GBK" panose="02010600010101010101" charset="-122"/>
                <a:sym typeface="+mn-ea"/>
              </a:rPr>
              <a:t>项目四</a:t>
            </a:r>
            <a:r>
              <a:rPr kumimoji="0" lang="en-US" altLang="zh-CN"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粗黑宋简体" panose="02000000000000000000" charset="-122"/>
                <a:ea typeface="方正大黑体_GBK" panose="02010600010101010101" charset="-122"/>
                <a:cs typeface="方正大黑体_GBK" panose="02010600010101010101" charset="-122"/>
                <a:sym typeface="+mn-ea"/>
              </a:rPr>
              <a:t>   </a:t>
            </a:r>
            <a:r>
              <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粗黑宋简体" panose="02000000000000000000" charset="-122"/>
                <a:ea typeface="方正大黑体_GBK" panose="02010600010101010101" charset="-122"/>
                <a:cs typeface="方正大黑体_GBK" panose="02010600010101010101" charset="-122"/>
                <a:sym typeface="+mn-ea"/>
              </a:rPr>
              <a:t>会计凭证的填制与审核</a:t>
            </a:r>
            <a:endPar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0" marR="0" lvl="0" indent="0" algn="ctr" defTabSz="914400" rtl="0" eaLnBrk="0" fontAlgn="auto" latinLnBrk="0" hangingPunct="0">
              <a:lnSpc>
                <a:spcPct val="2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粗黑宋简体" panose="02000000000000000000" charset="-122"/>
                <a:ea typeface="方正大黑体_GBK" panose="02010600010101010101" charset="-122"/>
                <a:cs typeface="方正大黑体_GBK" panose="02010600010101010101" charset="-122"/>
                <a:sym typeface="+mn-ea"/>
              </a:rPr>
              <a:t>任务六</a:t>
            </a:r>
            <a:r>
              <a:rPr kumimoji="0" lang="en-US" altLang="zh-CN" sz="28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粗黑宋简体" panose="02000000000000000000" charset="-122"/>
                <a:ea typeface="方正大黑体_GBK" panose="02010600010101010101" charset="-122"/>
                <a:cs typeface="方正大黑体_GBK" panose="02010600010101010101" charset="-122"/>
                <a:sym typeface="+mn-ea"/>
              </a:rPr>
              <a:t> </a:t>
            </a:r>
            <a:r>
              <a:rPr kumimoji="0" lang="zh-CN" altLang="en-US" sz="28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粗黑宋简体" panose="02000000000000000000" charset="-122"/>
                <a:ea typeface="方正大黑体_GBK" panose="02010600010101010101" charset="-122"/>
                <a:cs typeface="方正大黑体_GBK" panose="02010600010101010101" charset="-122"/>
                <a:sym typeface="+mn-ea"/>
              </a:rPr>
              <a:t>记账凭证审核训练</a:t>
            </a:r>
            <a:endParaRPr kumimoji="0" lang="zh-CN" altLang="en-US" sz="28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0" marR="0" lvl="0" indent="0" algn="ctr" defTabSz="914400" rtl="0" eaLnBrk="0" fontAlgn="auto" latinLnBrk="0" hangingPunct="0">
              <a:lnSpc>
                <a:spcPct val="2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粗黑宋简体" panose="02000000000000000000" charset="-122"/>
              <a:ea typeface="方正大黑体_GBK" panose="02010600010101010101" charset="-122"/>
              <a:cs typeface="方正大黑体_GBK" panose="02010600010101010101" charset="-122"/>
              <a:sym typeface="+mn-ea"/>
            </a:endParaRP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1386840" y="1353185"/>
            <a:ext cx="8180705" cy="4225925"/>
          </a:xfrm>
          <a:prstGeom prst="rect">
            <a:avLst/>
          </a:prstGeom>
        </p:spPr>
      </p:pic>
      <p:sp>
        <p:nvSpPr>
          <p:cNvPr id="2" name="标题 1"/>
          <p:cNvSpPr>
            <a:spLocks noGrp="1"/>
          </p:cNvSpPr>
          <p:nvPr>
            <p:ph type="title" idx="4294967295"/>
          </p:nvPr>
        </p:nvSpPr>
        <p:spPr>
          <a:xfrm>
            <a:off x="1166550" y="153839"/>
            <a:ext cx="7024688" cy="1143000"/>
          </a:xfrm>
        </p:spPr>
        <p:txBody>
          <a:bodyPr>
            <a:normAutofit/>
          </a:bodyPr>
          <a:lstStyle/>
          <a:p>
            <a:r>
              <a:rPr lang="zh-CN" altLang="en-US" sz="2800" b="1" dirty="0">
                <a:latin typeface="方正粗黑宋简体" panose="02000000000000000000" charset="-122"/>
                <a:ea typeface="方正大黑体_GBK" panose="02010600010101010101" charset="-122"/>
              </a:rPr>
              <a:t>指出记账凭证存在的错误</a:t>
            </a:r>
            <a:r>
              <a:rPr lang="zh-CN" altLang="en-US" sz="2800" dirty="0">
                <a:latin typeface="方正粗黑宋简体" panose="02000000000000000000" charset="-122"/>
                <a:ea typeface="方正大黑体_GBK" panose="02010600010101010101" charset="-122"/>
              </a:rPr>
              <a:t> </a:t>
            </a:r>
            <a:endParaRPr lang="zh-CN" altLang="en-US" sz="2800" dirty="0">
              <a:latin typeface="方正粗黑宋简体" panose="02000000000000000000" charset="-122"/>
              <a:ea typeface="方正大黑体_GBK" panose="02010600010101010101" charset="-122"/>
            </a:endParaRPr>
          </a:p>
        </p:txBody>
      </p:sp>
      <p:cxnSp>
        <p:nvCxnSpPr>
          <p:cNvPr id="8" name="直接连接符 7"/>
          <p:cNvCxnSpPr/>
          <p:nvPr/>
        </p:nvCxnSpPr>
        <p:spPr>
          <a:xfrm>
            <a:off x="7165975" y="4951095"/>
            <a:ext cx="1351915" cy="0"/>
          </a:xfrm>
          <a:prstGeom prst="line">
            <a:avLst/>
          </a:prstGeom>
        </p:spPr>
        <p:style>
          <a:lnRef idx="2">
            <a:schemeClr val="accent6"/>
          </a:lnRef>
          <a:fillRef idx="0">
            <a:srgbClr val="FFFFFF"/>
          </a:fillRef>
          <a:effectRef idx="0">
            <a:srgbClr val="FFFFFF"/>
          </a:effectRef>
          <a:fontRef idx="minor">
            <a:schemeClr val="tx1"/>
          </a:fontRef>
        </p:style>
      </p:cxnSp>
      <p:sp>
        <p:nvSpPr>
          <p:cNvPr id="9" name="文本框 8"/>
          <p:cNvSpPr txBox="1"/>
          <p:nvPr/>
        </p:nvSpPr>
        <p:spPr>
          <a:xfrm>
            <a:off x="9662160" y="2085340"/>
            <a:ext cx="2332990" cy="2397125"/>
          </a:xfrm>
          <a:prstGeom prst="rect">
            <a:avLst/>
          </a:prstGeom>
          <a:noFill/>
        </p:spPr>
        <p:txBody>
          <a:bodyPr wrap="square" rtlCol="0">
            <a:noAutofit/>
          </a:bodyPr>
          <a:p>
            <a:r>
              <a:rPr lang="zh-CN" altLang="en-US"/>
              <a:t>金额错误与原始凭证不吻合，</a:t>
            </a:r>
            <a:r>
              <a:rPr lang="zh-CN"/>
              <a:t>材料采购金额为材料价款加上不含增值税的运费为</a:t>
            </a:r>
            <a:r>
              <a:rPr lang="en-US" altLang="zh-CN"/>
              <a:t>65275</a:t>
            </a:r>
            <a:r>
              <a:rPr lang="zh-CN" altLang="en-US"/>
              <a:t>元</a:t>
            </a:r>
            <a:r>
              <a:rPr lang="zh-CN"/>
              <a:t>，增值税为购入材料的增值税和运费的增值税的合计数</a:t>
            </a:r>
            <a:r>
              <a:rPr lang="en-US" altLang="zh-CN"/>
              <a:t>8415.75</a:t>
            </a:r>
            <a:r>
              <a:rPr lang="zh-CN" altLang="en-US"/>
              <a:t>元</a:t>
            </a:r>
            <a:r>
              <a:rPr lang="zh-CN"/>
              <a:t>。</a:t>
            </a:r>
            <a:endParaRPr lang="zh-CN"/>
          </a:p>
        </p:txBody>
      </p:sp>
      <p:sp>
        <p:nvSpPr>
          <p:cNvPr id="10" name="圆角矩形标注 9"/>
          <p:cNvSpPr/>
          <p:nvPr/>
        </p:nvSpPr>
        <p:spPr>
          <a:xfrm>
            <a:off x="9567545" y="1923415"/>
            <a:ext cx="2511425" cy="2427605"/>
          </a:xfrm>
          <a:prstGeom prst="wedgeRoundRectCallout">
            <a:avLst>
              <a:gd name="adj1" fmla="val -80316"/>
              <a:gd name="adj2" fmla="val 31742"/>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2" name="圆角矩形标注 11"/>
          <p:cNvSpPr/>
          <p:nvPr/>
        </p:nvSpPr>
        <p:spPr>
          <a:xfrm>
            <a:off x="9662160" y="5040630"/>
            <a:ext cx="2333625" cy="1123950"/>
          </a:xfrm>
          <a:prstGeom prst="wedgeRoundRectCallout">
            <a:avLst>
              <a:gd name="adj1" fmla="val -83414"/>
              <a:gd name="adj2" fmla="val -49774"/>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3" name="文本框 12"/>
          <p:cNvSpPr txBox="1"/>
          <p:nvPr/>
        </p:nvSpPr>
        <p:spPr>
          <a:xfrm>
            <a:off x="9888220" y="5040630"/>
            <a:ext cx="2006600" cy="1087755"/>
          </a:xfrm>
          <a:prstGeom prst="rect">
            <a:avLst/>
          </a:prstGeom>
          <a:noFill/>
        </p:spPr>
        <p:txBody>
          <a:bodyPr wrap="square" rtlCol="0" anchor="t">
            <a:spAutoFit/>
          </a:bodyPr>
          <a:p>
            <a:pPr>
              <a:lnSpc>
                <a:spcPct val="120000"/>
              </a:lnSpc>
              <a:spcBef>
                <a:spcPts val="0"/>
              </a:spcBef>
              <a:spcAft>
                <a:spcPts val="0"/>
              </a:spcAft>
            </a:pPr>
            <a:r>
              <a:rPr lang="zh-CN" altLang="en-US">
                <a:sym typeface="+mn-ea"/>
              </a:rPr>
              <a:t>合计金额改为</a:t>
            </a:r>
            <a:r>
              <a:rPr lang="en-US" altLang="zh-CN">
                <a:sym typeface="+mn-ea"/>
              </a:rPr>
              <a:t>“73690.75”</a:t>
            </a:r>
            <a:r>
              <a:rPr lang="zh-CN" altLang="en-US">
                <a:sym typeface="+mn-ea"/>
              </a:rPr>
              <a:t>。同时附单据</a:t>
            </a:r>
            <a:r>
              <a:rPr lang="en-US" altLang="zh-CN">
                <a:sym typeface="+mn-ea"/>
              </a:rPr>
              <a:t>3</a:t>
            </a:r>
            <a:r>
              <a:rPr lang="zh-CN" altLang="en-US">
                <a:sym typeface="+mn-ea"/>
              </a:rPr>
              <a:t>张。</a:t>
            </a:r>
            <a:endParaRPr lang="zh-CN" altLang="en-US">
              <a:sym typeface="+mn-ea"/>
            </a:endParaRPr>
          </a:p>
        </p:txBody>
      </p:sp>
      <p:sp>
        <p:nvSpPr>
          <p:cNvPr id="14" name="圆角矩形标注 13"/>
          <p:cNvSpPr/>
          <p:nvPr/>
        </p:nvSpPr>
        <p:spPr>
          <a:xfrm>
            <a:off x="4119880" y="5579110"/>
            <a:ext cx="2871470" cy="944880"/>
          </a:xfrm>
          <a:prstGeom prst="wedgeRoundRectCallout">
            <a:avLst>
              <a:gd name="adj1" fmla="val 76613"/>
              <a:gd name="adj2" fmla="val -55712"/>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5" name="文本框 14"/>
          <p:cNvSpPr txBox="1"/>
          <p:nvPr/>
        </p:nvSpPr>
        <p:spPr>
          <a:xfrm>
            <a:off x="4119880" y="5601970"/>
            <a:ext cx="2716530" cy="922020"/>
          </a:xfrm>
          <a:prstGeom prst="rect">
            <a:avLst/>
          </a:prstGeom>
          <a:noFill/>
        </p:spPr>
        <p:txBody>
          <a:bodyPr wrap="square" rtlCol="0" anchor="t">
            <a:spAutoFit/>
          </a:bodyPr>
          <a:p>
            <a:r>
              <a:rPr lang="zh-CN">
                <a:sym typeface="+mn-ea"/>
              </a:rPr>
              <a:t>补充制单人签名，涉及库存现金和银行存款的记账凭证，出纳需要审核签名。</a:t>
            </a:r>
            <a:endParaRPr lang="zh-CN">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500" fill="hold"/>
                                        <p:tgtEl>
                                          <p:spTgt spid="10"/>
                                        </p:tgtEl>
                                        <p:attrNameLst>
                                          <p:attrName>ppt_x</p:attrName>
                                        </p:attrNameLst>
                                      </p:cBhvr>
                                      <p:tavLst>
                                        <p:tav tm="0">
                                          <p:val>
                                            <p:strVal val="#ppt_x"/>
                                          </p:val>
                                        </p:tav>
                                        <p:tav tm="100000">
                                          <p:val>
                                            <p:strVal val="#ppt_x"/>
                                          </p:val>
                                        </p:tav>
                                      </p:tavLst>
                                    </p:anim>
                                    <p:anim calcmode="lin" valueType="num">
                                      <p:cBhvr additive="base">
                                        <p:cTn id="11" dur="500" fill="hold"/>
                                        <p:tgtEl>
                                          <p:spTgt spid="10"/>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ppt_x"/>
                                          </p:val>
                                        </p:tav>
                                        <p:tav tm="100000">
                                          <p:val>
                                            <p:strVal val="#ppt_x"/>
                                          </p:val>
                                        </p:tav>
                                      </p:tavLst>
                                    </p:anim>
                                    <p:anim calcmode="lin" valueType="num">
                                      <p:cBhvr additive="base">
                                        <p:cTn id="1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ppt_x"/>
                                          </p:val>
                                        </p:tav>
                                        <p:tav tm="100000">
                                          <p:val>
                                            <p:strVal val="#ppt_x"/>
                                          </p:val>
                                        </p:tav>
                                      </p:tavLst>
                                    </p:anim>
                                    <p:anim calcmode="lin" valueType="num">
                                      <p:cBhvr additive="base">
                                        <p:cTn id="35" dur="500" fill="hold"/>
                                        <p:tgtEl>
                                          <p:spTgt spid="14"/>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bldLvl="0" animBg="1"/>
      <p:bldP spid="13" grpId="0"/>
      <p:bldP spid="12" grpId="0" bldLvl="0" animBg="1"/>
      <p:bldP spid="14" grpId="0" bldLvl="0" animBg="1"/>
      <p:bldP spid="15"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2783205" y="1583690"/>
            <a:ext cx="7200900" cy="3905250"/>
          </a:xfrm>
          <a:prstGeom prst="rect">
            <a:avLst/>
          </a:prstGeom>
        </p:spPr>
      </p:pic>
      <p:sp>
        <p:nvSpPr>
          <p:cNvPr id="14" name="圆角矩形标注 13"/>
          <p:cNvSpPr/>
          <p:nvPr/>
        </p:nvSpPr>
        <p:spPr>
          <a:xfrm>
            <a:off x="949960" y="781685"/>
            <a:ext cx="2871470" cy="1256030"/>
          </a:xfrm>
          <a:prstGeom prst="wedgeRoundRectCallout">
            <a:avLst>
              <a:gd name="adj1" fmla="val 77001"/>
              <a:gd name="adj2" fmla="val 107594"/>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3" name="文本框 2"/>
          <p:cNvSpPr txBox="1"/>
          <p:nvPr/>
        </p:nvSpPr>
        <p:spPr>
          <a:xfrm>
            <a:off x="1157605" y="781685"/>
            <a:ext cx="2663190" cy="1198880"/>
          </a:xfrm>
          <a:prstGeom prst="rect">
            <a:avLst/>
          </a:prstGeom>
          <a:noFill/>
        </p:spPr>
        <p:txBody>
          <a:bodyPr wrap="square" rtlCol="0" anchor="t">
            <a:spAutoFit/>
          </a:bodyPr>
          <a:p>
            <a:r>
              <a:rPr lang="zh-CN">
                <a:sym typeface="+mn-ea"/>
              </a:rPr>
              <a:t>原材料入库方向写反，单据张数、制单人未写。由于没有入库单，不需要做此分录。</a:t>
            </a:r>
            <a:endParaRPr lang="zh-CN" altLang="en-U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1" bldLvl="0" animBg="1"/>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772160" y="227965"/>
            <a:ext cx="7025005" cy="46101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2400" b="1" dirty="0">
                <a:latin typeface="方正粗黑宋简体" panose="02000000000000000000" charset="-122"/>
                <a:ea typeface="方正大黑体_GBK" panose="02010600010101010101" charset="-122"/>
              </a:rPr>
              <a:t>指出记账凭证存在的错误</a:t>
            </a:r>
            <a:r>
              <a:rPr lang="zh-CN" altLang="en-US" sz="2400" dirty="0">
                <a:latin typeface="方正粗黑宋简体" panose="02000000000000000000" charset="-122"/>
                <a:ea typeface="方正大黑体_GBK" panose="02010600010101010101" charset="-122"/>
              </a:rPr>
              <a:t> </a:t>
            </a:r>
            <a:endParaRPr lang="zh-CN" altLang="en-US" sz="2400" dirty="0">
              <a:latin typeface="方正粗黑宋简体" panose="02000000000000000000" charset="-122"/>
              <a:ea typeface="方正大黑体_GBK" panose="02010600010101010101" charset="-122"/>
            </a:endParaRPr>
          </a:p>
        </p:txBody>
      </p:sp>
      <p:sp>
        <p:nvSpPr>
          <p:cNvPr id="4" name="对角圆角矩形 3"/>
          <p:cNvSpPr/>
          <p:nvPr/>
        </p:nvSpPr>
        <p:spPr>
          <a:xfrm>
            <a:off x="2490470" y="774065"/>
            <a:ext cx="8277860" cy="542290"/>
          </a:xfrm>
          <a:prstGeom prst="round2Diag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dirty="0">
                <a:latin typeface="方正粗黑宋简体" panose="02000000000000000000" charset="-122"/>
                <a:ea typeface="方正大黑体_GBK" panose="02010600010101010101" charset="-122"/>
              </a:rPr>
              <a:t>第三笔经济业务</a:t>
            </a:r>
            <a:r>
              <a:rPr lang="en-US" altLang="zh-CN" sz="2400" dirty="0">
                <a:latin typeface="方正粗黑宋简体" panose="02000000000000000000" charset="-122"/>
                <a:ea typeface="方正大黑体_GBK" panose="02010600010101010101" charset="-122"/>
              </a:rPr>
              <a:t>:</a:t>
            </a:r>
            <a:r>
              <a:rPr lang="zh-CN" altLang="en-US" sz="2400" dirty="0">
                <a:latin typeface="方正粗黑宋简体" panose="02000000000000000000" charset="-122"/>
                <a:ea typeface="方正大黑体_GBK" panose="02010600010101010101" charset="-122"/>
              </a:rPr>
              <a:t>分配结转应付本月电费</a:t>
            </a:r>
            <a:endParaRPr lang="zh-CN" altLang="en-US" sz="2400" dirty="0">
              <a:latin typeface="方正粗黑宋简体" panose="02000000000000000000" charset="-122"/>
              <a:ea typeface="方正大黑体_GBK" panose="02010600010101010101" charset="-122"/>
            </a:endParaRPr>
          </a:p>
        </p:txBody>
      </p:sp>
      <p:pic>
        <p:nvPicPr>
          <p:cNvPr id="2" name="图片 1"/>
          <p:cNvPicPr>
            <a:picLocks noChangeAspect="1"/>
          </p:cNvPicPr>
          <p:nvPr/>
        </p:nvPicPr>
        <p:blipFill>
          <a:blip r:embed="rId1"/>
          <a:stretch>
            <a:fillRect/>
          </a:stretch>
        </p:blipFill>
        <p:spPr>
          <a:xfrm>
            <a:off x="1809750" y="1491615"/>
            <a:ext cx="9437370" cy="4950460"/>
          </a:xfrm>
          <a:prstGeom prst="rect">
            <a:avLst/>
          </a:prstGeom>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772160" y="227965"/>
            <a:ext cx="7025005" cy="46101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2400" b="1" dirty="0">
                <a:latin typeface="方正粗黑宋简体" panose="02000000000000000000" charset="-122"/>
                <a:ea typeface="方正大黑体_GBK" panose="02010600010101010101" charset="-122"/>
              </a:rPr>
              <a:t>指出记账凭证存在的错误</a:t>
            </a:r>
            <a:r>
              <a:rPr lang="zh-CN" altLang="en-US" sz="2400" dirty="0">
                <a:latin typeface="方正粗黑宋简体" panose="02000000000000000000" charset="-122"/>
                <a:ea typeface="方正大黑体_GBK" panose="02010600010101010101" charset="-122"/>
              </a:rPr>
              <a:t> </a:t>
            </a:r>
            <a:endParaRPr lang="zh-CN" altLang="en-US" sz="2400" dirty="0">
              <a:latin typeface="方正粗黑宋简体" panose="02000000000000000000" charset="-122"/>
              <a:ea typeface="方正大黑体_GBK" panose="02010600010101010101" charset="-122"/>
            </a:endParaRPr>
          </a:p>
        </p:txBody>
      </p:sp>
      <p:sp>
        <p:nvSpPr>
          <p:cNvPr id="4" name="对角圆角矩形 3"/>
          <p:cNvSpPr/>
          <p:nvPr/>
        </p:nvSpPr>
        <p:spPr>
          <a:xfrm>
            <a:off x="2490470" y="774065"/>
            <a:ext cx="8277860" cy="542290"/>
          </a:xfrm>
          <a:prstGeom prst="round2Diag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dirty="0">
                <a:latin typeface="方正粗黑宋简体" panose="02000000000000000000" charset="-122"/>
                <a:ea typeface="方正大黑体_GBK" panose="02010600010101010101" charset="-122"/>
              </a:rPr>
              <a:t>第三笔经济业务</a:t>
            </a:r>
            <a:r>
              <a:rPr lang="en-US" altLang="zh-CN" sz="2400" dirty="0">
                <a:latin typeface="方正粗黑宋简体" panose="02000000000000000000" charset="-122"/>
                <a:ea typeface="方正大黑体_GBK" panose="02010600010101010101" charset="-122"/>
              </a:rPr>
              <a:t>:</a:t>
            </a:r>
            <a:r>
              <a:rPr lang="zh-CN" altLang="en-US" sz="2400" dirty="0">
                <a:latin typeface="方正粗黑宋简体" panose="02000000000000000000" charset="-122"/>
                <a:ea typeface="方正大黑体_GBK" panose="02010600010101010101" charset="-122"/>
              </a:rPr>
              <a:t>分配结转应付本月电费</a:t>
            </a:r>
            <a:endParaRPr lang="zh-CN" altLang="en-US" sz="2400" dirty="0">
              <a:latin typeface="方正粗黑宋简体" panose="02000000000000000000" charset="-122"/>
              <a:ea typeface="方正大黑体_GBK" panose="02010600010101010101" charset="-122"/>
            </a:endParaRPr>
          </a:p>
        </p:txBody>
      </p:sp>
      <p:pic>
        <p:nvPicPr>
          <p:cNvPr id="5" name="图片 4"/>
          <p:cNvPicPr>
            <a:picLocks noChangeAspect="1"/>
          </p:cNvPicPr>
          <p:nvPr/>
        </p:nvPicPr>
        <p:blipFill>
          <a:blip r:embed="rId1"/>
          <a:stretch>
            <a:fillRect/>
          </a:stretch>
        </p:blipFill>
        <p:spPr>
          <a:xfrm>
            <a:off x="2096135" y="1791335"/>
            <a:ext cx="8947150" cy="4220210"/>
          </a:xfrm>
          <a:prstGeom prst="rect">
            <a:avLst/>
          </a:prstGeom>
        </p:spPr>
      </p:pic>
      <p:sp>
        <p:nvSpPr>
          <p:cNvPr id="14" name="圆角矩形标注 13"/>
          <p:cNvSpPr/>
          <p:nvPr/>
        </p:nvSpPr>
        <p:spPr>
          <a:xfrm>
            <a:off x="446405" y="1401445"/>
            <a:ext cx="5610860" cy="1247775"/>
          </a:xfrm>
          <a:prstGeom prst="wedgeRoundRectCallout">
            <a:avLst>
              <a:gd name="adj1" fmla="val 44839"/>
              <a:gd name="adj2" fmla="val 101297"/>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5" name="文本框 14"/>
          <p:cNvSpPr txBox="1"/>
          <p:nvPr/>
        </p:nvSpPr>
        <p:spPr>
          <a:xfrm>
            <a:off x="446405" y="1401445"/>
            <a:ext cx="5384800" cy="1198880"/>
          </a:xfrm>
          <a:prstGeom prst="rect">
            <a:avLst/>
          </a:prstGeom>
          <a:noFill/>
        </p:spPr>
        <p:txBody>
          <a:bodyPr wrap="square" rtlCol="0" anchor="t">
            <a:spAutoFit/>
          </a:bodyPr>
          <a:p>
            <a:r>
              <a:rPr lang="zh-CN">
                <a:sym typeface="+mn-ea"/>
              </a:rPr>
              <a:t>计入百叶窗的产品成本</a:t>
            </a:r>
            <a:r>
              <a:rPr lang="en-US" altLang="zh-CN">
                <a:sym typeface="+mn-ea"/>
              </a:rPr>
              <a:t>7000</a:t>
            </a:r>
            <a:r>
              <a:rPr lang="zh-CN" altLang="en-US">
                <a:sym typeface="+mn-ea"/>
              </a:rPr>
              <a:t>元，计入风机产品的成本</a:t>
            </a:r>
            <a:r>
              <a:rPr lang="en-US" altLang="zh-CN">
                <a:sym typeface="+mn-ea"/>
              </a:rPr>
              <a:t>5000</a:t>
            </a:r>
            <a:r>
              <a:rPr lang="zh-CN" altLang="en-US">
                <a:sym typeface="+mn-ea"/>
              </a:rPr>
              <a:t>元，所以借：生产成本后面补上明细科目百叶窗，金额为</a:t>
            </a:r>
            <a:r>
              <a:rPr lang="en-US" altLang="zh-CN">
                <a:sym typeface="+mn-ea"/>
              </a:rPr>
              <a:t>7000</a:t>
            </a:r>
            <a:r>
              <a:rPr lang="zh-CN" altLang="en-US">
                <a:sym typeface="+mn-ea"/>
              </a:rPr>
              <a:t>元</a:t>
            </a:r>
            <a:r>
              <a:rPr lang="zh-CN">
                <a:sym typeface="+mn-ea"/>
              </a:rPr>
              <a:t>。第二行补上总账科目生产成本，明细科目改为风机，金额为</a:t>
            </a:r>
            <a:r>
              <a:rPr lang="en-US" altLang="zh-CN">
                <a:sym typeface="+mn-ea"/>
              </a:rPr>
              <a:t>5000</a:t>
            </a:r>
            <a:r>
              <a:rPr lang="zh-CN" altLang="en-US">
                <a:sym typeface="+mn-ea"/>
              </a:rPr>
              <a:t>元。</a:t>
            </a:r>
            <a:endParaRPr lang="zh-CN" altLang="en-US">
              <a:sym typeface="+mn-ea"/>
            </a:endParaRPr>
          </a:p>
        </p:txBody>
      </p:sp>
      <p:cxnSp>
        <p:nvCxnSpPr>
          <p:cNvPr id="6" name="直接连接符 5"/>
          <p:cNvCxnSpPr/>
          <p:nvPr/>
        </p:nvCxnSpPr>
        <p:spPr>
          <a:xfrm>
            <a:off x="6830695" y="3475990"/>
            <a:ext cx="1519555" cy="24130"/>
          </a:xfrm>
          <a:prstGeom prst="line">
            <a:avLst/>
          </a:prstGeom>
        </p:spPr>
        <p:style>
          <a:lnRef idx="2">
            <a:schemeClr val="accent6"/>
          </a:lnRef>
          <a:fillRef idx="0">
            <a:srgbClr val="FFFFFF"/>
          </a:fillRef>
          <a:effectRef idx="0">
            <a:srgbClr val="FFFFFF"/>
          </a:effectRef>
          <a:fontRef idx="minor">
            <a:schemeClr val="tx1"/>
          </a:fontRef>
        </p:style>
      </p:cxnSp>
      <p:cxnSp>
        <p:nvCxnSpPr>
          <p:cNvPr id="7" name="直接连接符 6"/>
          <p:cNvCxnSpPr/>
          <p:nvPr/>
        </p:nvCxnSpPr>
        <p:spPr>
          <a:xfrm flipV="1">
            <a:off x="6998335" y="3871595"/>
            <a:ext cx="1351915" cy="11430"/>
          </a:xfrm>
          <a:prstGeom prst="line">
            <a:avLst/>
          </a:prstGeom>
        </p:spPr>
        <p:style>
          <a:lnRef idx="2">
            <a:schemeClr val="accent6"/>
          </a:lnRef>
          <a:fillRef idx="0">
            <a:srgbClr val="FFFFFF"/>
          </a:fillRef>
          <a:effectRef idx="0">
            <a:srgbClr val="FFFFFF"/>
          </a:effectRef>
          <a:fontRef idx="minor">
            <a:schemeClr val="tx1"/>
          </a:fontRef>
        </p:style>
      </p:cxnSp>
      <p:sp>
        <p:nvSpPr>
          <p:cNvPr id="8" name="文本框 7"/>
          <p:cNvSpPr txBox="1"/>
          <p:nvPr/>
        </p:nvSpPr>
        <p:spPr>
          <a:xfrm>
            <a:off x="250190" y="3563620"/>
            <a:ext cx="1845945" cy="371475"/>
          </a:xfrm>
          <a:prstGeom prst="rect">
            <a:avLst/>
          </a:prstGeom>
          <a:noFill/>
        </p:spPr>
        <p:txBody>
          <a:bodyPr wrap="square" rtlCol="0" anchor="t">
            <a:noAutofit/>
          </a:bodyPr>
          <a:p>
            <a:r>
              <a:rPr lang="zh-CN">
                <a:sym typeface="+mn-ea"/>
              </a:rPr>
              <a:t>制造费用为总账科目</a:t>
            </a:r>
            <a:endParaRPr lang="zh-CN" altLang="en-US">
              <a:sym typeface="+mn-ea"/>
            </a:endParaRPr>
          </a:p>
        </p:txBody>
      </p:sp>
      <p:sp>
        <p:nvSpPr>
          <p:cNvPr id="10" name="圆角矩形标注 9"/>
          <p:cNvSpPr/>
          <p:nvPr/>
        </p:nvSpPr>
        <p:spPr>
          <a:xfrm>
            <a:off x="137160" y="3500120"/>
            <a:ext cx="2129790" cy="721360"/>
          </a:xfrm>
          <a:prstGeom prst="wedgeRoundRectCallout">
            <a:avLst>
              <a:gd name="adj1" fmla="val 192039"/>
              <a:gd name="adj2" fmla="val 51584"/>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1" name="圆角矩形标注 10"/>
          <p:cNvSpPr/>
          <p:nvPr/>
        </p:nvSpPr>
        <p:spPr>
          <a:xfrm>
            <a:off x="4726940" y="5838190"/>
            <a:ext cx="2190115" cy="889635"/>
          </a:xfrm>
          <a:prstGeom prst="wedgeRoundRectCallout">
            <a:avLst>
              <a:gd name="adj1" fmla="val 142113"/>
              <a:gd name="adj2" fmla="val -98322"/>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2" name="文本框 11"/>
          <p:cNvSpPr txBox="1"/>
          <p:nvPr/>
        </p:nvSpPr>
        <p:spPr>
          <a:xfrm>
            <a:off x="4813935" y="5838190"/>
            <a:ext cx="2016760" cy="1017270"/>
          </a:xfrm>
          <a:prstGeom prst="rect">
            <a:avLst/>
          </a:prstGeom>
          <a:noFill/>
        </p:spPr>
        <p:txBody>
          <a:bodyPr wrap="square" rtlCol="0" anchor="t">
            <a:noAutofit/>
          </a:bodyPr>
          <a:p>
            <a:r>
              <a:rPr lang="zh-CN">
                <a:sym typeface="+mn-ea"/>
              </a:rPr>
              <a:t>填写合计金额并在合计金额前加小写人民币符号</a:t>
            </a:r>
            <a:endParaRPr lang="zh-CN" altLang="en-US">
              <a:sym typeface="+mn-ea"/>
            </a:endParaRPr>
          </a:p>
        </p:txBody>
      </p:sp>
      <p:sp>
        <p:nvSpPr>
          <p:cNvPr id="13" name="圆角矩形标注 12"/>
          <p:cNvSpPr/>
          <p:nvPr/>
        </p:nvSpPr>
        <p:spPr>
          <a:xfrm>
            <a:off x="8618855" y="5913120"/>
            <a:ext cx="2871470" cy="622935"/>
          </a:xfrm>
          <a:prstGeom prst="wedgeRoundRectCallout">
            <a:avLst>
              <a:gd name="adj1" fmla="val -27974"/>
              <a:gd name="adj2" fmla="val -81804"/>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6" name="文本框 15"/>
          <p:cNvSpPr txBox="1"/>
          <p:nvPr/>
        </p:nvSpPr>
        <p:spPr>
          <a:xfrm>
            <a:off x="8773795" y="5933440"/>
            <a:ext cx="2716530" cy="368300"/>
          </a:xfrm>
          <a:prstGeom prst="rect">
            <a:avLst/>
          </a:prstGeom>
          <a:noFill/>
        </p:spPr>
        <p:txBody>
          <a:bodyPr wrap="square" rtlCol="0" anchor="t">
            <a:spAutoFit/>
          </a:bodyPr>
          <a:p>
            <a:r>
              <a:rPr lang="zh-CN">
                <a:sym typeface="+mn-ea"/>
              </a:rPr>
              <a:t>补充制单人签名</a:t>
            </a:r>
            <a:endParaRPr lang="zh-CN">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ppt_x"/>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par>
                                <p:cTn id="23" presetID="24"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to="" calcmode="lin" valueType="num">
                                      <p:cBhvr>
                                        <p:cTn id="25" dur="1" fill="hold"/>
                                        <p:tgtEl>
                                          <p:spTgt spid="6"/>
                                        </p:tgtEl>
                                      </p:cBhvr>
                                    </p:anim>
                                  </p:childTnLst>
                                </p:cTn>
                              </p:par>
                              <p:par>
                                <p:cTn id="26" presetID="24" presetClass="entr" presetSubtype="0"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 to="" calcmode="lin" valueType="num">
                                      <p:cBhvr>
                                        <p:cTn id="28" dur="1" fill="hold"/>
                                        <p:tgtEl>
                                          <p:spTgt spid="7"/>
                                        </p:tgtEl>
                                      </p:cBhvr>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fill="hold"/>
                                        <p:tgtEl>
                                          <p:spTgt spid="13"/>
                                        </p:tgtEl>
                                        <p:attrNameLst>
                                          <p:attrName>ppt_x</p:attrName>
                                        </p:attrNameLst>
                                      </p:cBhvr>
                                      <p:tavLst>
                                        <p:tav tm="0">
                                          <p:val>
                                            <p:strVal val="#ppt_x"/>
                                          </p:val>
                                        </p:tav>
                                        <p:tav tm="100000">
                                          <p:val>
                                            <p:strVal val="#ppt_x"/>
                                          </p:val>
                                        </p:tav>
                                      </p:tavLst>
                                    </p:anim>
                                    <p:anim calcmode="lin" valueType="num">
                                      <p:cBhvr additive="base">
                                        <p:cTn id="54" dur="500" fill="hold"/>
                                        <p:tgtEl>
                                          <p:spTgt spid="13"/>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fill="hold"/>
                                        <p:tgtEl>
                                          <p:spTgt spid="16"/>
                                        </p:tgtEl>
                                        <p:attrNameLst>
                                          <p:attrName>ppt_x</p:attrName>
                                        </p:attrNameLst>
                                      </p:cBhvr>
                                      <p:tavLst>
                                        <p:tav tm="0">
                                          <p:val>
                                            <p:strVal val="#ppt_x"/>
                                          </p:val>
                                        </p:tav>
                                        <p:tav tm="100000">
                                          <p:val>
                                            <p:strVal val="#ppt_x"/>
                                          </p:val>
                                        </p:tav>
                                      </p:tavLst>
                                    </p:anim>
                                    <p:anim calcmode="lin" valueType="num">
                                      <p:cBhvr additive="base">
                                        <p:cTn id="5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P spid="14" grpId="0" bldLvl="0" animBg="1"/>
      <p:bldP spid="15" grpId="0"/>
      <p:bldP spid="8" grpId="0"/>
      <p:bldP spid="10" grpId="0" bldLvl="0" animBg="1"/>
      <p:bldP spid="11" grpId="0" bldLvl="0" animBg="1"/>
      <p:bldP spid="13" grpId="0" bldLvl="0" animBg="1"/>
      <p:bldP spid="16"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772160" y="227965"/>
            <a:ext cx="7025005" cy="46101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2400" b="1" dirty="0">
                <a:latin typeface="方正粗黑宋简体" panose="02000000000000000000" charset="-122"/>
                <a:ea typeface="方正大黑体_GBK" panose="02010600010101010101" charset="-122"/>
              </a:rPr>
              <a:t>指出记账凭证存在的错误</a:t>
            </a:r>
            <a:r>
              <a:rPr lang="zh-CN" altLang="en-US" sz="2400" dirty="0">
                <a:latin typeface="方正粗黑宋简体" panose="02000000000000000000" charset="-122"/>
                <a:ea typeface="方正大黑体_GBK" panose="02010600010101010101" charset="-122"/>
              </a:rPr>
              <a:t> </a:t>
            </a:r>
            <a:endParaRPr lang="zh-CN" altLang="en-US" sz="2400" dirty="0">
              <a:latin typeface="方正粗黑宋简体" panose="02000000000000000000" charset="-122"/>
              <a:ea typeface="方正大黑体_GBK" panose="02010600010101010101" charset="-122"/>
            </a:endParaRPr>
          </a:p>
        </p:txBody>
      </p:sp>
      <p:sp>
        <p:nvSpPr>
          <p:cNvPr id="4" name="对角圆角矩形 3"/>
          <p:cNvSpPr/>
          <p:nvPr/>
        </p:nvSpPr>
        <p:spPr>
          <a:xfrm>
            <a:off x="2490470" y="774065"/>
            <a:ext cx="8277860" cy="542290"/>
          </a:xfrm>
          <a:prstGeom prst="round2Diag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dirty="0">
                <a:latin typeface="方正粗黑宋简体" panose="02000000000000000000" charset="-122"/>
                <a:ea typeface="方正大黑体_GBK" panose="02010600010101010101" charset="-122"/>
              </a:rPr>
              <a:t>第四笔经济业务</a:t>
            </a:r>
            <a:r>
              <a:rPr lang="en-US" altLang="zh-CN" sz="2400" dirty="0">
                <a:latin typeface="方正粗黑宋简体" panose="02000000000000000000" charset="-122"/>
                <a:ea typeface="方正大黑体_GBK" panose="02010600010101010101" charset="-122"/>
              </a:rPr>
              <a:t>:</a:t>
            </a:r>
            <a:r>
              <a:rPr lang="zh-CN" altLang="en-US" sz="2400" dirty="0">
                <a:latin typeface="方正粗黑宋简体" panose="02000000000000000000" charset="-122"/>
                <a:ea typeface="方正大黑体_GBK" panose="02010600010101010101" charset="-122"/>
              </a:rPr>
              <a:t>计提本月职工教育经费</a:t>
            </a:r>
            <a:endParaRPr lang="zh-CN" altLang="en-US" sz="2400" dirty="0">
              <a:latin typeface="方正粗黑宋简体" panose="02000000000000000000" charset="-122"/>
              <a:ea typeface="方正大黑体_GBK" panose="02010600010101010101" charset="-122"/>
            </a:endParaRPr>
          </a:p>
        </p:txBody>
      </p:sp>
      <p:pic>
        <p:nvPicPr>
          <p:cNvPr id="5" name="图片 4"/>
          <p:cNvPicPr>
            <a:picLocks noChangeAspect="1"/>
          </p:cNvPicPr>
          <p:nvPr/>
        </p:nvPicPr>
        <p:blipFill>
          <a:blip r:embed="rId1"/>
          <a:stretch>
            <a:fillRect/>
          </a:stretch>
        </p:blipFill>
        <p:spPr>
          <a:xfrm>
            <a:off x="2144395" y="1743075"/>
            <a:ext cx="8873490" cy="4723765"/>
          </a:xfrm>
          <a:prstGeom prst="rect">
            <a:avLst/>
          </a:prstGeom>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772160" y="227965"/>
            <a:ext cx="7025005" cy="46101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2400" b="1" dirty="0">
                <a:latin typeface="方正粗黑宋简体" panose="02000000000000000000" charset="-122"/>
                <a:ea typeface="方正大黑体_GBK" panose="02010600010101010101" charset="-122"/>
              </a:rPr>
              <a:t>指出记账凭证存在的错误</a:t>
            </a:r>
            <a:r>
              <a:rPr lang="zh-CN" altLang="en-US" sz="2400" dirty="0">
                <a:latin typeface="方正粗黑宋简体" panose="02000000000000000000" charset="-122"/>
                <a:ea typeface="方正大黑体_GBK" panose="02010600010101010101" charset="-122"/>
              </a:rPr>
              <a:t> </a:t>
            </a:r>
            <a:endParaRPr lang="zh-CN" altLang="en-US" sz="2400" dirty="0">
              <a:latin typeface="方正粗黑宋简体" panose="02000000000000000000" charset="-122"/>
              <a:ea typeface="方正大黑体_GBK" panose="02010600010101010101" charset="-122"/>
            </a:endParaRPr>
          </a:p>
        </p:txBody>
      </p:sp>
      <p:sp>
        <p:nvSpPr>
          <p:cNvPr id="4" name="对角圆角矩形 3"/>
          <p:cNvSpPr/>
          <p:nvPr/>
        </p:nvSpPr>
        <p:spPr>
          <a:xfrm>
            <a:off x="2490470" y="774065"/>
            <a:ext cx="8277860" cy="542290"/>
          </a:xfrm>
          <a:prstGeom prst="round2Diag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dirty="0">
                <a:latin typeface="方正粗黑宋简体" panose="02000000000000000000" charset="-122"/>
                <a:ea typeface="方正大黑体_GBK" panose="02010600010101010101" charset="-122"/>
              </a:rPr>
              <a:t>第四笔经济业务</a:t>
            </a:r>
            <a:r>
              <a:rPr lang="en-US" altLang="zh-CN" sz="2400" dirty="0">
                <a:latin typeface="方正粗黑宋简体" panose="02000000000000000000" charset="-122"/>
                <a:ea typeface="方正大黑体_GBK" panose="02010600010101010101" charset="-122"/>
              </a:rPr>
              <a:t>:</a:t>
            </a:r>
            <a:r>
              <a:rPr lang="zh-CN" altLang="en-US" sz="2400" dirty="0">
                <a:latin typeface="方正粗黑宋简体" panose="02000000000000000000" charset="-122"/>
                <a:ea typeface="方正大黑体_GBK" panose="02010600010101010101" charset="-122"/>
              </a:rPr>
              <a:t>计提本月职工教育经费</a:t>
            </a:r>
            <a:endParaRPr lang="zh-CN" altLang="en-US" sz="2400" dirty="0">
              <a:latin typeface="方正粗黑宋简体" panose="02000000000000000000" charset="-122"/>
              <a:ea typeface="方正大黑体_GBK" panose="02010600010101010101" charset="-122"/>
            </a:endParaRPr>
          </a:p>
        </p:txBody>
      </p:sp>
      <p:pic>
        <p:nvPicPr>
          <p:cNvPr id="2" name="图片 1"/>
          <p:cNvPicPr>
            <a:picLocks noChangeAspect="1"/>
          </p:cNvPicPr>
          <p:nvPr/>
        </p:nvPicPr>
        <p:blipFill>
          <a:blip r:embed="rId1"/>
          <a:srcRect t="8686"/>
          <a:stretch>
            <a:fillRect/>
          </a:stretch>
        </p:blipFill>
        <p:spPr>
          <a:xfrm>
            <a:off x="1769745" y="1439545"/>
            <a:ext cx="8028305" cy="4479290"/>
          </a:xfrm>
          <a:prstGeom prst="rect">
            <a:avLst/>
          </a:prstGeom>
        </p:spPr>
      </p:pic>
      <p:sp>
        <p:nvSpPr>
          <p:cNvPr id="10" name="圆角矩形标注 9"/>
          <p:cNvSpPr/>
          <p:nvPr/>
        </p:nvSpPr>
        <p:spPr>
          <a:xfrm>
            <a:off x="64135" y="2441575"/>
            <a:ext cx="1845945" cy="2397125"/>
          </a:xfrm>
          <a:prstGeom prst="wedgeRoundRectCallout">
            <a:avLst>
              <a:gd name="adj1" fmla="val 145768"/>
              <a:gd name="adj2" fmla="val 39827"/>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8" name="文本框 7"/>
          <p:cNvSpPr txBox="1"/>
          <p:nvPr/>
        </p:nvSpPr>
        <p:spPr>
          <a:xfrm>
            <a:off x="64135" y="2524760"/>
            <a:ext cx="1845945" cy="1148715"/>
          </a:xfrm>
          <a:prstGeom prst="rect">
            <a:avLst/>
          </a:prstGeom>
          <a:noFill/>
        </p:spPr>
        <p:txBody>
          <a:bodyPr wrap="square" rtlCol="0" anchor="t">
            <a:noAutofit/>
          </a:bodyPr>
          <a:p>
            <a:r>
              <a:rPr lang="zh-CN">
                <a:sym typeface="+mn-ea"/>
              </a:rPr>
              <a:t>在借方管理费用下方补充销售费用总账科目</a:t>
            </a:r>
            <a:r>
              <a:rPr lang="zh-CN" altLang="en-US">
                <a:sym typeface="+mn-ea"/>
              </a:rPr>
              <a:t>，</a:t>
            </a:r>
            <a:r>
              <a:rPr lang="zh-CN" altLang="en-US">
                <a:sym typeface="+mn-ea"/>
              </a:rPr>
              <a:t>金额为</a:t>
            </a:r>
            <a:r>
              <a:rPr lang="en-US" altLang="zh-CN">
                <a:sym typeface="+mn-ea"/>
              </a:rPr>
              <a:t>400</a:t>
            </a:r>
            <a:r>
              <a:rPr lang="zh-CN" altLang="en-US">
                <a:sym typeface="+mn-ea"/>
              </a:rPr>
              <a:t>元，把贷方的应付职工薪酬及金额写到下一张记账凭证上。</a:t>
            </a:r>
            <a:endParaRPr lang="zh-CN" altLang="en-US">
              <a:sym typeface="+mn-ea"/>
            </a:endParaRPr>
          </a:p>
        </p:txBody>
      </p:sp>
      <p:sp>
        <p:nvSpPr>
          <p:cNvPr id="6" name="圆角矩形标注 5"/>
          <p:cNvSpPr/>
          <p:nvPr/>
        </p:nvSpPr>
        <p:spPr>
          <a:xfrm>
            <a:off x="9511030" y="1396365"/>
            <a:ext cx="2680970" cy="1865630"/>
          </a:xfrm>
          <a:prstGeom prst="wedgeRoundRectCallout">
            <a:avLst>
              <a:gd name="adj1" fmla="val -55992"/>
              <a:gd name="adj2" fmla="val -19434"/>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mc:AlternateContent xmlns:mc="http://schemas.openxmlformats.org/markup-compatibility/2006">
        <mc:Choice xmlns:a14="http://schemas.microsoft.com/office/drawing/2010/main" Requires="a14">
          <p:sp>
            <p:nvSpPr>
              <p:cNvPr id="7" name="文本框 6"/>
              <p:cNvSpPr txBox="1"/>
              <p:nvPr/>
            </p:nvSpPr>
            <p:spPr>
              <a:xfrm>
                <a:off x="9510395" y="1477010"/>
                <a:ext cx="2863850" cy="371475"/>
              </a:xfrm>
              <a:prstGeom prst="rect">
                <a:avLst/>
              </a:prstGeom>
              <a:noFill/>
            </p:spPr>
            <p:txBody>
              <a:bodyPr wrap="square" rtlCol="0" anchor="t">
                <a:noAutofit/>
              </a:bodyPr>
              <a:p>
                <a:r>
                  <a:rPr lang="zh-CN">
                    <a:sym typeface="+mn-ea"/>
                  </a:rPr>
                  <a:t>因本页写完，需要写两张记账凭证才能完整写完该分录，所以采用分数编号法，第一张凭证号为</a:t>
                </a:r>
                <a14:m>
                  <m:oMath xmlns:m="http://schemas.openxmlformats.org/officeDocument/2006/math">
                    <m:r>
                      <a:rPr lang="en-US" altLang="zh-CN">
                        <a:latin typeface="Cambria Math" panose="02040503050406030204" charset="0"/>
                        <a:sym typeface="+mn-ea"/>
                      </a:rPr>
                      <m:t>80</m:t>
                    </m:r>
                    <m:f>
                      <m:fPr>
                        <m:ctrlPr>
                          <a:rPr lang="en-US" altLang="zh-CN" i="1">
                            <a:latin typeface="Cambria Math" panose="02040503050406030204" charset="0"/>
                            <a:cs typeface="Cambria Math" panose="02040503050406030204" charset="0"/>
                            <a:sym typeface="+mn-ea"/>
                          </a:rPr>
                        </m:ctrlPr>
                      </m:fPr>
                      <m:num>
                        <m:r>
                          <a:rPr lang="en-US" altLang="zh-CN" i="1">
                            <a:latin typeface="Cambria Math" panose="02040503050406030204" charset="0"/>
                            <a:cs typeface="Cambria Math" panose="02040503050406030204" charset="0"/>
                            <a:sym typeface="+mn-ea"/>
                          </a:rPr>
                          <m:t>1</m:t>
                        </m:r>
                      </m:num>
                      <m:den>
                        <m:r>
                          <a:rPr lang="en-US" altLang="zh-CN" i="1">
                            <a:latin typeface="Cambria Math" panose="02040503050406030204" charset="0"/>
                            <a:cs typeface="Cambria Math" panose="02040503050406030204" charset="0"/>
                            <a:sym typeface="+mn-ea"/>
                          </a:rPr>
                          <m:t>2</m:t>
                        </m:r>
                      </m:den>
                    </m:f>
                  </m:oMath>
                </a14:m>
                <a:r>
                  <a:rPr lang="zh-CN">
                    <a:sym typeface="+mn-ea"/>
                  </a:rPr>
                  <a:t>，第二张凭证号为</a:t>
                </a:r>
                <a:r>
                  <a:rPr lang="en-US" altLang="zh-CN">
                    <a:sym typeface="+mn-ea"/>
                  </a:rPr>
                  <a:t>80</a:t>
                </a:r>
                <a14:m>
                  <m:oMath xmlns:m="http://schemas.openxmlformats.org/officeDocument/2006/math">
                    <m:f>
                      <m:fPr>
                        <m:ctrlPr>
                          <a:rPr lang="en-US" altLang="zh-CN" i="1">
                            <a:latin typeface="Cambria Math" panose="02040503050406030204" charset="0"/>
                            <a:cs typeface="Cambria Math" panose="02040503050406030204" charset="0"/>
                            <a:sym typeface="+mn-ea"/>
                          </a:rPr>
                        </m:ctrlPr>
                      </m:fPr>
                      <m:num>
                        <m:r>
                          <a:rPr lang="en-US" altLang="zh-CN" i="1">
                            <a:latin typeface="Cambria Math" panose="02040503050406030204" charset="0"/>
                            <a:cs typeface="Cambria Math" panose="02040503050406030204" charset="0"/>
                            <a:sym typeface="+mn-ea"/>
                          </a:rPr>
                          <m:t>2</m:t>
                        </m:r>
                      </m:num>
                      <m:den>
                        <m:r>
                          <a:rPr lang="en-US" altLang="zh-CN" i="1">
                            <a:latin typeface="Cambria Math" panose="02040503050406030204" charset="0"/>
                            <a:cs typeface="Cambria Math" panose="02040503050406030204" charset="0"/>
                            <a:sym typeface="+mn-ea"/>
                          </a:rPr>
                          <m:t>2</m:t>
                        </m:r>
                      </m:den>
                    </m:f>
                  </m:oMath>
                </a14:m>
                <a:endParaRPr lang="zh-CN">
                  <a:sym typeface="+mn-ea"/>
                </a:endParaRPr>
              </a:p>
            </p:txBody>
          </p:sp>
        </mc:Choice>
        <mc:Fallback>
          <p:sp>
            <p:nvSpPr>
              <p:cNvPr id="7" name="文本框 6"/>
              <p:cNvSpPr txBox="1">
                <a:spLocks noRot="1" noChangeAspect="1" noMove="1" noResize="1" noEditPoints="1" noAdjustHandles="1" noChangeArrowheads="1" noChangeShapeType="1" noTextEdit="1"/>
              </p:cNvSpPr>
              <p:nvPr/>
            </p:nvSpPr>
            <p:spPr>
              <a:xfrm>
                <a:off x="9510395" y="1477010"/>
                <a:ext cx="2863850" cy="371475"/>
              </a:xfrm>
              <a:prstGeom prst="rect">
                <a:avLst/>
              </a:prstGeom>
              <a:blipFill rotWithShape="1">
                <a:blip r:embed="rId2"/>
                <a:stretch>
                  <a:fillRect b="-343419"/>
                </a:stretch>
              </a:blipFill>
            </p:spPr>
            <p:txBody>
              <a:bodyPr/>
              <a:lstStyle/>
              <a:p>
                <a:r>
                  <a:rPr lang="zh-CN" altLang="en-US">
                    <a:noFill/>
                  </a:rPr>
                  <a:t> </a:t>
                </a:r>
              </a:p>
            </p:txBody>
          </p:sp>
        </mc:Fallback>
      </mc:AlternateContent>
      <p:sp>
        <p:nvSpPr>
          <p:cNvPr id="9" name="圆角矩形标注 8"/>
          <p:cNvSpPr/>
          <p:nvPr/>
        </p:nvSpPr>
        <p:spPr>
          <a:xfrm>
            <a:off x="218440" y="5724525"/>
            <a:ext cx="5877560" cy="1134110"/>
          </a:xfrm>
          <a:prstGeom prst="wedgeRoundRectCallout">
            <a:avLst>
              <a:gd name="adj1" fmla="val 63580"/>
              <a:gd name="adj2" fmla="val -100279"/>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1" name="文本框 10"/>
          <p:cNvSpPr txBox="1"/>
          <p:nvPr/>
        </p:nvSpPr>
        <p:spPr>
          <a:xfrm>
            <a:off x="218440" y="5724525"/>
            <a:ext cx="5877560" cy="371475"/>
          </a:xfrm>
          <a:prstGeom prst="rect">
            <a:avLst/>
          </a:prstGeom>
          <a:noFill/>
        </p:spPr>
        <p:txBody>
          <a:bodyPr wrap="square" rtlCol="0" anchor="t">
            <a:noAutofit/>
          </a:bodyPr>
          <a:p>
            <a:r>
              <a:rPr lang="zh-CN">
                <a:latin typeface="方正粗黑宋简体" panose="02000000000000000000" charset="-122"/>
                <a:ea typeface="方正大黑体_GBK" panose="02010600010101010101" charset="-122"/>
                <a:sym typeface="+mn-ea"/>
              </a:rPr>
              <a:t>本页的合计为借方发生额的合计数。下一张凭证的合计数要把两张凭证的借方发生额合计数和贷方发生额合计数的累计数都填写在合计栏，即借方金额￥</a:t>
            </a:r>
            <a:r>
              <a:rPr lang="en-US" altLang="zh-CN">
                <a:latin typeface="方正粗黑宋简体" panose="02000000000000000000" charset="-122"/>
                <a:ea typeface="方正大黑体_GBK" panose="02010600010101010101" charset="-122"/>
                <a:sym typeface="+mn-ea"/>
              </a:rPr>
              <a:t>10240.00</a:t>
            </a:r>
            <a:r>
              <a:rPr lang="zh-CN" altLang="en-US">
                <a:latin typeface="方正粗黑宋简体" panose="02000000000000000000" charset="-122"/>
                <a:ea typeface="方正大黑体_GBK" panose="02010600010101010101" charset="-122"/>
                <a:sym typeface="+mn-ea"/>
              </a:rPr>
              <a:t>，贷方金额￥</a:t>
            </a:r>
            <a:r>
              <a:rPr lang="en-US" altLang="zh-CN">
                <a:latin typeface="方正粗黑宋简体" panose="02000000000000000000" charset="-122"/>
                <a:ea typeface="方正大黑体_GBK" panose="02010600010101010101" charset="-122"/>
                <a:sym typeface="+mn-ea"/>
              </a:rPr>
              <a:t>10240.00</a:t>
            </a:r>
            <a:endParaRPr lang="en-US" altLang="zh-CN">
              <a:latin typeface="方正粗黑宋简体" panose="02000000000000000000" charset="-122"/>
              <a:ea typeface="方正大黑体_GBK" panose="02010600010101010101" charset="-122"/>
              <a:sym typeface="+mn-ea"/>
            </a:endParaRPr>
          </a:p>
        </p:txBody>
      </p:sp>
      <p:sp>
        <p:nvSpPr>
          <p:cNvPr id="13" name="圆角矩形标注 12"/>
          <p:cNvSpPr/>
          <p:nvPr/>
        </p:nvSpPr>
        <p:spPr>
          <a:xfrm>
            <a:off x="8618855" y="5913120"/>
            <a:ext cx="2871470" cy="622935"/>
          </a:xfrm>
          <a:prstGeom prst="wedgeRoundRectCallout">
            <a:avLst>
              <a:gd name="adj1" fmla="val -60459"/>
              <a:gd name="adj2" fmla="val -110652"/>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6" name="文本框 15"/>
          <p:cNvSpPr txBox="1"/>
          <p:nvPr/>
        </p:nvSpPr>
        <p:spPr>
          <a:xfrm>
            <a:off x="8773795" y="5933440"/>
            <a:ext cx="2716530" cy="368300"/>
          </a:xfrm>
          <a:prstGeom prst="rect">
            <a:avLst/>
          </a:prstGeom>
          <a:noFill/>
        </p:spPr>
        <p:txBody>
          <a:bodyPr wrap="square" rtlCol="0" anchor="t">
            <a:spAutoFit/>
          </a:bodyPr>
          <a:p>
            <a:r>
              <a:rPr lang="zh-CN">
                <a:sym typeface="+mn-ea"/>
              </a:rPr>
              <a:t>补充制单人签名</a:t>
            </a:r>
            <a:endParaRPr lang="zh-CN">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P spid="10" grpId="0" bldLvl="0" animBg="1"/>
      <p:bldP spid="8" grpId="0"/>
      <p:bldP spid="6" grpId="0" bldLvl="0" animBg="1"/>
      <p:bldP spid="7" grpId="0"/>
      <p:bldP spid="9" grpId="0" bldLvl="0" animBg="1"/>
      <p:bldP spid="11" grpId="0"/>
      <p:bldP spid="13" grpId="0" bldLvl="0" animBg="1"/>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1515745" y="227965"/>
            <a:ext cx="7788910" cy="1143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2800" dirty="0" smtClean="0">
                <a:latin typeface="方正粗黑宋简体" panose="02000000000000000000" charset="-122"/>
                <a:ea typeface="方正大黑体_GBK" panose="02010600010101010101" charset="-122"/>
              </a:rPr>
              <a:t>四、总结：记账凭证审核要点</a:t>
            </a:r>
            <a:endParaRPr lang="zh-CN" altLang="en-US" sz="2800" dirty="0" smtClean="0">
              <a:latin typeface="方正粗黑宋简体" panose="02000000000000000000" charset="-122"/>
              <a:ea typeface="方正大黑体_GBK" panose="02010600010101010101" charset="-122"/>
            </a:endParaRPr>
          </a:p>
        </p:txBody>
      </p:sp>
      <p:sp>
        <p:nvSpPr>
          <p:cNvPr id="2" name="文本框 1"/>
          <p:cNvSpPr txBox="1"/>
          <p:nvPr/>
        </p:nvSpPr>
        <p:spPr>
          <a:xfrm>
            <a:off x="1653540" y="1699260"/>
            <a:ext cx="9370060" cy="3031490"/>
          </a:xfrm>
          <a:prstGeom prst="rect">
            <a:avLst/>
          </a:prstGeom>
          <a:noFill/>
        </p:spPr>
        <p:txBody>
          <a:bodyPr wrap="square" rtlCol="0" anchor="t">
            <a:noAutofit/>
          </a:bodyPr>
          <a:p>
            <a:pPr>
              <a:lnSpc>
                <a:spcPct val="150000"/>
              </a:lnSpc>
            </a:pPr>
            <a:r>
              <a:rPr lang="en-US" altLang="zh-CN" sz="2800"/>
              <a:t>1</a:t>
            </a:r>
            <a:r>
              <a:rPr lang="zh-CN" altLang="en-US" sz="2800"/>
              <a:t>、内容是否真实。</a:t>
            </a:r>
            <a:endParaRPr lang="zh-CN" altLang="en-US" sz="2800"/>
          </a:p>
          <a:p>
            <a:pPr>
              <a:lnSpc>
                <a:spcPct val="150000"/>
              </a:lnSpc>
            </a:pPr>
            <a:r>
              <a:rPr lang="zh-CN" altLang="en-US" sz="2800"/>
              <a:t>审核记账凭证是否附有原始凭证，所附原始凭证的内容是否与记账凭证的内容一致，记账凭证汇总表与记账凭证的内容是否一致。</a:t>
            </a:r>
            <a:endParaRPr lang="zh-CN" altLang="en-US" sz="2800"/>
          </a:p>
          <a:p>
            <a:endParaRPr lang="zh-CN" altLang="en-US" sz="28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550670" y="1657985"/>
            <a:ext cx="9286240" cy="3500120"/>
          </a:xfrm>
          <a:prstGeom prst="rect">
            <a:avLst/>
          </a:prstGeom>
          <a:noFill/>
        </p:spPr>
        <p:txBody>
          <a:bodyPr wrap="square" rtlCol="0" anchor="t">
            <a:noAutofit/>
          </a:bodyPr>
          <a:p>
            <a:pPr>
              <a:lnSpc>
                <a:spcPct val="150000"/>
              </a:lnSpc>
            </a:pPr>
            <a:r>
              <a:rPr lang="en-US" altLang="zh-CN" sz="2800"/>
              <a:t>2</a:t>
            </a:r>
            <a:r>
              <a:rPr lang="zh-CN" altLang="en-US" sz="2800"/>
              <a:t>、项目是否齐全。</a:t>
            </a:r>
            <a:endParaRPr lang="zh-CN" altLang="en-US" sz="2800"/>
          </a:p>
          <a:p>
            <a:pPr>
              <a:lnSpc>
                <a:spcPct val="150000"/>
              </a:lnSpc>
            </a:pPr>
            <a:r>
              <a:rPr lang="zh-CN" altLang="en-US" sz="2800"/>
              <a:t>审核记账凭证各项目的填写是否齐全，如日期、凭证编号、摘要、会计科目、金额、所附原始凭证张数及有关人员签章等。</a:t>
            </a:r>
            <a:endParaRPr lang="zh-CN" altLang="en-US" sz="2800"/>
          </a:p>
          <a:p>
            <a:endParaRPr lang="zh-CN" altLang="en-US" sz="28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479550" y="2122170"/>
            <a:ext cx="9575800" cy="2461260"/>
          </a:xfrm>
          <a:prstGeom prst="rect">
            <a:avLst/>
          </a:prstGeom>
          <a:noFill/>
        </p:spPr>
        <p:txBody>
          <a:bodyPr wrap="square" rtlCol="0" anchor="t">
            <a:spAutoFit/>
          </a:bodyPr>
          <a:p>
            <a:pPr>
              <a:lnSpc>
                <a:spcPct val="150000"/>
              </a:lnSpc>
            </a:pPr>
            <a:r>
              <a:rPr lang="en-US" altLang="zh-CN" sz="2800"/>
              <a:t>3</a:t>
            </a:r>
            <a:r>
              <a:rPr lang="zh-CN" altLang="en-US" sz="2800"/>
              <a:t>、科目是否正确。</a:t>
            </a:r>
            <a:endParaRPr lang="zh-CN" altLang="en-US" sz="2800"/>
          </a:p>
          <a:p>
            <a:pPr>
              <a:lnSpc>
                <a:spcPct val="150000"/>
              </a:lnSpc>
            </a:pPr>
            <a:r>
              <a:rPr lang="zh-CN" altLang="en-US" sz="2800"/>
              <a:t>审核记账凭证的应借、应贷科目是否正确，是否有明确的账户对应关系，所使用的会计科目是否符合会计制度的规定等。</a:t>
            </a:r>
            <a:endParaRPr lang="zh-CN" altLang="en-US" sz="2800"/>
          </a:p>
          <a:p>
            <a:endParaRPr lang="zh-CN" altLang="en-US" sz="28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86485" y="1812290"/>
            <a:ext cx="10102215" cy="3107690"/>
          </a:xfrm>
          <a:prstGeom prst="rect">
            <a:avLst/>
          </a:prstGeom>
          <a:noFill/>
        </p:spPr>
        <p:txBody>
          <a:bodyPr wrap="square" rtlCol="0" anchor="t">
            <a:spAutoFit/>
          </a:bodyPr>
          <a:p>
            <a:pPr>
              <a:lnSpc>
                <a:spcPct val="150000"/>
              </a:lnSpc>
            </a:pPr>
            <a:r>
              <a:rPr lang="en-US" altLang="zh-CN" sz="2800"/>
              <a:t>4</a:t>
            </a:r>
            <a:r>
              <a:rPr lang="zh-CN" altLang="en-US" sz="2800"/>
              <a:t>、金额是否正确。</a:t>
            </a:r>
            <a:endParaRPr lang="zh-CN" altLang="en-US" sz="2800"/>
          </a:p>
          <a:p>
            <a:pPr>
              <a:lnSpc>
                <a:spcPct val="150000"/>
              </a:lnSpc>
            </a:pPr>
            <a:r>
              <a:rPr lang="zh-CN" altLang="en-US" sz="2800"/>
              <a:t>审核记账凭证所记录的金额与原始凭证的有关金额是否一致，记账凭证汇总表的金额与记账凭证的金额合计是否相符，原始凭证中的数量、单价、金额计算是否正确等。</a:t>
            </a:r>
            <a:endParaRPr lang="zh-CN" altLang="en-US" sz="2800"/>
          </a:p>
          <a:p>
            <a:endParaRPr lang="zh-CN" altLang="en-US" sz="2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27990" y="373698"/>
            <a:ext cx="10972800" cy="1143000"/>
          </a:xfrm>
        </p:spPr>
        <p:txBody>
          <a:bodyPr>
            <a:scene3d>
              <a:camera prst="orthographicFront"/>
              <a:lightRig rig="soft" dir="t">
                <a:rot lat="0" lon="0" rev="15600000"/>
              </a:lightRig>
            </a:scene3d>
            <a:sp3d extrusionH="57150" prstMaterial="softEdge">
              <a:bevelT w="25400" h="38100"/>
            </a:sp3d>
          </a:bodyPr>
          <a:lstStyle/>
          <a:p>
            <a:pPr eaLnBrk="1" hangingPunct="1"/>
            <a:r>
              <a:rPr lang="zh-CN" altLang="en-US" sz="3200">
                <a:solidFill>
                  <a:srgbClr val="00000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本节内容框架 </a:t>
            </a:r>
            <a:br>
              <a:rPr lang="zh-CN" altLang="en-US" sz="3200">
                <a:solidFill>
                  <a:srgbClr val="00000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rPr>
            </a:br>
            <a:r>
              <a:rPr lang="zh-CN" altLang="en-US" sz="3200">
                <a:solidFill>
                  <a:srgbClr val="000000"/>
                </a:solidFill>
                <a:effectLst/>
                <a:latin typeface="方正粗黑宋简体" panose="02000000000000000000" charset="-122"/>
                <a:ea typeface="方正大黑体_GBK" panose="02010600010101010101" charset="-122"/>
                <a:cs typeface="方正大黑体_GBK" panose="02010600010101010101" charset="-122"/>
              </a:rPr>
              <a:t> </a:t>
            </a:r>
            <a:endParaRPr lang="zh-CN" altLang="en-US" sz="3200">
              <a:solidFill>
                <a:srgbClr val="000000"/>
              </a:solidFill>
              <a:effectLst/>
              <a:latin typeface="方正粗黑宋简体" panose="02000000000000000000" charset="-122"/>
              <a:ea typeface="方正大黑体_GBK" panose="02010600010101010101" charset="-122"/>
              <a:cs typeface="方正大黑体_GBK" panose="02010600010101010101" charset="-122"/>
            </a:endParaRPr>
          </a:p>
        </p:txBody>
      </p:sp>
      <p:sp>
        <p:nvSpPr>
          <p:cNvPr id="7" name="空心弧 6"/>
          <p:cNvSpPr/>
          <p:nvPr>
            <p:custDataLst>
              <p:tags r:id="rId1"/>
            </p:custDataLst>
          </p:nvPr>
        </p:nvSpPr>
        <p:spPr>
          <a:xfrm>
            <a:off x="623591" y="1636512"/>
            <a:ext cx="1616616" cy="1616616"/>
          </a:xfrm>
          <a:prstGeom prst="blockArc">
            <a:avLst>
              <a:gd name="adj1" fmla="val 16102233"/>
              <a:gd name="adj2" fmla="val 656203"/>
              <a:gd name="adj3" fmla="val 1016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000" dirty="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8" name="空心弧 7"/>
          <p:cNvSpPr/>
          <p:nvPr>
            <p:custDataLst>
              <p:tags r:id="rId2"/>
            </p:custDataLst>
          </p:nvPr>
        </p:nvSpPr>
        <p:spPr>
          <a:xfrm flipH="1" flipV="1">
            <a:off x="2059012" y="1892474"/>
            <a:ext cx="1616616" cy="1616616"/>
          </a:xfrm>
          <a:prstGeom prst="blockArc">
            <a:avLst>
              <a:gd name="adj1" fmla="val 11661999"/>
              <a:gd name="adj2" fmla="val 645517"/>
              <a:gd name="adj3" fmla="val 101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0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9" name="空心弧 8"/>
          <p:cNvSpPr/>
          <p:nvPr>
            <p:custDataLst>
              <p:tags r:id="rId3"/>
            </p:custDataLst>
          </p:nvPr>
        </p:nvSpPr>
        <p:spPr>
          <a:xfrm rot="2700000">
            <a:off x="3468187" y="2256718"/>
            <a:ext cx="1616616" cy="1616616"/>
          </a:xfrm>
          <a:prstGeom prst="blockArc">
            <a:avLst>
              <a:gd name="adj1" fmla="val 8912435"/>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0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10" name="空心弧 9"/>
          <p:cNvSpPr/>
          <p:nvPr>
            <p:custDataLst>
              <p:tags r:id="rId4"/>
            </p:custDataLst>
          </p:nvPr>
        </p:nvSpPr>
        <p:spPr>
          <a:xfrm rot="3120378" flipV="1">
            <a:off x="4261878" y="3472748"/>
            <a:ext cx="1616616" cy="1616616"/>
          </a:xfrm>
          <a:prstGeom prst="blockArc">
            <a:avLst>
              <a:gd name="adj1" fmla="val 10426104"/>
              <a:gd name="adj2" fmla="val 645517"/>
              <a:gd name="adj3" fmla="val 101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0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11" name="空心弧 10"/>
          <p:cNvSpPr/>
          <p:nvPr>
            <p:custDataLst>
              <p:tags r:id="rId5"/>
            </p:custDataLst>
          </p:nvPr>
        </p:nvSpPr>
        <p:spPr>
          <a:xfrm rot="3023909" flipH="1">
            <a:off x="5339469" y="4448674"/>
            <a:ext cx="1616616" cy="1616616"/>
          </a:xfrm>
          <a:prstGeom prst="blockArc">
            <a:avLst>
              <a:gd name="adj1" fmla="val 13833344"/>
              <a:gd name="adj2" fmla="val 569579"/>
              <a:gd name="adj3" fmla="val 10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0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12" name="椭圆 11"/>
          <p:cNvSpPr/>
          <p:nvPr>
            <p:custDataLst>
              <p:tags r:id="rId6"/>
            </p:custDataLst>
          </p:nvPr>
        </p:nvSpPr>
        <p:spPr>
          <a:xfrm>
            <a:off x="2378177" y="2168185"/>
            <a:ext cx="978286" cy="97828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0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23" name="椭圆 22"/>
          <p:cNvSpPr/>
          <p:nvPr>
            <p:custDataLst>
              <p:tags r:id="rId7"/>
            </p:custDataLst>
          </p:nvPr>
        </p:nvSpPr>
        <p:spPr>
          <a:xfrm>
            <a:off x="3787225" y="2572284"/>
            <a:ext cx="985485" cy="9854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0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29" name="椭圆 28"/>
          <p:cNvSpPr/>
          <p:nvPr>
            <p:custDataLst>
              <p:tags r:id="rId8"/>
            </p:custDataLst>
          </p:nvPr>
        </p:nvSpPr>
        <p:spPr>
          <a:xfrm>
            <a:off x="4577444" y="3792617"/>
            <a:ext cx="985485" cy="9854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0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30" name="Freeform 10"/>
          <p:cNvSpPr>
            <a:spLocks noEditPoints="1"/>
          </p:cNvSpPr>
          <p:nvPr>
            <p:custDataLst>
              <p:tags r:id="rId9"/>
            </p:custDataLst>
          </p:nvPr>
        </p:nvSpPr>
        <p:spPr bwMode="auto">
          <a:xfrm>
            <a:off x="4719053" y="4021079"/>
            <a:ext cx="702268" cy="528560"/>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chemeClr val="bg1"/>
          </a:solidFill>
          <a:ln>
            <a:noFill/>
          </a:ln>
        </p:spPr>
        <p:txBody>
          <a:bodyPr vert="horz" wrap="square" lIns="91440" tIns="45720" rIns="91440" bIns="45720" numCol="1" anchor="t" anchorCtr="0" compatLnSpc="1"/>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 name="文本框 4"/>
          <p:cNvSpPr txBox="1"/>
          <p:nvPr>
            <p:custDataLst>
              <p:tags r:id="rId10"/>
            </p:custDataLst>
          </p:nvPr>
        </p:nvSpPr>
        <p:spPr>
          <a:xfrm>
            <a:off x="7419975" y="3057525"/>
            <a:ext cx="3602990" cy="633095"/>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400" spc="150" dirty="0">
                <a:solidFill>
                  <a:schemeClr val="tx1">
                    <a:lumMod val="75000"/>
                    <a:lumOff val="25000"/>
                  </a:schemeClr>
                </a:solidFill>
                <a:latin typeface="方正粗黑宋简体" panose="02000000000000000000" charset="-122"/>
                <a:ea typeface="方正大黑体_GBK" panose="02010600010101010101" charset="-122"/>
              </a:rPr>
              <a:t>记账凭证审核实训</a:t>
            </a:r>
            <a:endParaRPr lang="zh-CN" altLang="en-US" sz="2400" spc="150" dirty="0">
              <a:solidFill>
                <a:schemeClr val="tx1">
                  <a:lumMod val="75000"/>
                  <a:lumOff val="25000"/>
                </a:schemeClr>
              </a:solidFill>
              <a:latin typeface="方正粗黑宋简体" panose="02000000000000000000" charset="-122"/>
              <a:ea typeface="方正大黑体_GBK" panose="02010600010101010101" charset="-122"/>
            </a:endParaRPr>
          </a:p>
        </p:txBody>
      </p:sp>
      <p:sp>
        <p:nvSpPr>
          <p:cNvPr id="31" name="圆角矩形 35"/>
          <p:cNvSpPr/>
          <p:nvPr>
            <p:custDataLst>
              <p:tags r:id="rId11"/>
            </p:custDataLst>
          </p:nvPr>
        </p:nvSpPr>
        <p:spPr>
          <a:xfrm>
            <a:off x="6627066" y="3057424"/>
            <a:ext cx="633360" cy="632841"/>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000" dirty="0">
                <a:solidFill>
                  <a:schemeClr val="bg1"/>
                </a:solidFill>
                <a:latin typeface="方正粗黑宋简体" panose="02000000000000000000" charset="-122"/>
                <a:ea typeface="方正大黑体_GBK" panose="02010600010101010101" charset="-122"/>
                <a:sym typeface="Arial" panose="020B0604020202020204" pitchFamily="34" charset="0"/>
              </a:rPr>
              <a:t>3</a:t>
            </a:r>
            <a:endParaRPr lang="en-US" altLang="zh-CN" sz="2000" dirty="0">
              <a:solidFill>
                <a:schemeClr val="bg1"/>
              </a:solidFill>
              <a:latin typeface="方正粗黑宋简体" panose="02000000000000000000" charset="-122"/>
              <a:ea typeface="方正大黑体_GBK" panose="02010600010101010101" charset="-122"/>
              <a:sym typeface="Arial" panose="020B0604020202020204" pitchFamily="34" charset="0"/>
            </a:endParaRPr>
          </a:p>
        </p:txBody>
      </p:sp>
      <p:sp>
        <p:nvSpPr>
          <p:cNvPr id="6" name="文本框 5"/>
          <p:cNvSpPr txBox="1"/>
          <p:nvPr>
            <p:custDataLst>
              <p:tags r:id="rId12"/>
            </p:custDataLst>
          </p:nvPr>
        </p:nvSpPr>
        <p:spPr>
          <a:xfrm>
            <a:off x="6624320" y="2150110"/>
            <a:ext cx="4271010" cy="633095"/>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400" spc="150" dirty="0">
                <a:solidFill>
                  <a:schemeClr val="tx1">
                    <a:lumMod val="75000"/>
                    <a:lumOff val="25000"/>
                  </a:schemeClr>
                </a:solidFill>
                <a:latin typeface="方正粗黑宋简体" panose="02000000000000000000" charset="-122"/>
                <a:ea typeface="方正大黑体_GBK" panose="02010600010101010101" charset="-122"/>
              </a:rPr>
              <a:t>记账凭证审核的内容</a:t>
            </a:r>
            <a:endParaRPr lang="zh-CN" altLang="en-US" sz="2400" spc="150" dirty="0">
              <a:solidFill>
                <a:schemeClr val="tx1">
                  <a:lumMod val="75000"/>
                  <a:lumOff val="25000"/>
                </a:schemeClr>
              </a:solidFill>
              <a:latin typeface="方正粗黑宋简体" panose="02000000000000000000" charset="-122"/>
              <a:ea typeface="方正大黑体_GBK" panose="02010600010101010101" charset="-122"/>
            </a:endParaRPr>
          </a:p>
        </p:txBody>
      </p:sp>
      <p:sp>
        <p:nvSpPr>
          <p:cNvPr id="32" name="圆角矩形 34"/>
          <p:cNvSpPr/>
          <p:nvPr>
            <p:custDataLst>
              <p:tags r:id="rId13"/>
            </p:custDataLst>
          </p:nvPr>
        </p:nvSpPr>
        <p:spPr>
          <a:xfrm>
            <a:off x="5840951" y="2150211"/>
            <a:ext cx="633360" cy="63284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000" dirty="0">
                <a:solidFill>
                  <a:srgbClr val="000000"/>
                </a:solidFill>
                <a:latin typeface="方正粗黑宋简体" panose="02000000000000000000" charset="-122"/>
                <a:ea typeface="方正大黑体_GBK" panose="02010600010101010101" charset="-122"/>
                <a:sym typeface="Arial" panose="020B0604020202020204" pitchFamily="34" charset="0"/>
              </a:rPr>
              <a:t>2</a:t>
            </a:r>
            <a:endParaRPr lang="en-US" altLang="zh-CN" sz="2000" dirty="0">
              <a:solidFill>
                <a:srgbClr val="000000"/>
              </a:solidFill>
              <a:latin typeface="方正粗黑宋简体" panose="02000000000000000000" charset="-122"/>
              <a:ea typeface="方正大黑体_GBK" panose="02010600010101010101" charset="-122"/>
              <a:sym typeface="Arial" panose="020B0604020202020204" pitchFamily="34" charset="0"/>
            </a:endParaRPr>
          </a:p>
        </p:txBody>
      </p:sp>
      <p:sp>
        <p:nvSpPr>
          <p:cNvPr id="13" name="文本框 12"/>
          <p:cNvSpPr txBox="1"/>
          <p:nvPr>
            <p:custDataLst>
              <p:tags r:id="rId14"/>
            </p:custDataLst>
          </p:nvPr>
        </p:nvSpPr>
        <p:spPr>
          <a:xfrm>
            <a:off x="5988510" y="1242999"/>
            <a:ext cx="2978716" cy="63284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400" spc="150" dirty="0">
                <a:solidFill>
                  <a:schemeClr val="tx1"/>
                </a:solidFill>
                <a:latin typeface="方正粗黑宋简体" panose="02000000000000000000" charset="-122"/>
                <a:ea typeface="方正大黑体_GBK" panose="02010600010101010101" charset="-122"/>
              </a:rPr>
              <a:t>记账凭证的内容</a:t>
            </a:r>
            <a:endParaRPr lang="zh-CN" altLang="en-US" sz="2400" spc="150" dirty="0">
              <a:solidFill>
                <a:schemeClr val="tx1"/>
              </a:solidFill>
              <a:latin typeface="方正粗黑宋简体" panose="02000000000000000000" charset="-122"/>
              <a:ea typeface="方正大黑体_GBK" panose="02010600010101010101" charset="-122"/>
            </a:endParaRPr>
          </a:p>
        </p:txBody>
      </p:sp>
      <p:sp>
        <p:nvSpPr>
          <p:cNvPr id="33" name="圆角矩形 30"/>
          <p:cNvSpPr/>
          <p:nvPr>
            <p:custDataLst>
              <p:tags r:id="rId15"/>
            </p:custDataLst>
          </p:nvPr>
        </p:nvSpPr>
        <p:spPr>
          <a:xfrm>
            <a:off x="5204993" y="1242999"/>
            <a:ext cx="633360" cy="632841"/>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000" dirty="0">
                <a:solidFill>
                  <a:schemeClr val="bg1"/>
                </a:solidFill>
                <a:latin typeface="方正粗黑宋简体" panose="02000000000000000000" charset="-122"/>
                <a:ea typeface="方正大黑体_GBK" panose="02010600010101010101" charset="-122"/>
                <a:sym typeface="Arial" panose="020B0604020202020204" pitchFamily="34" charset="0"/>
              </a:rPr>
              <a:t>1</a:t>
            </a:r>
            <a:endParaRPr lang="en-US" altLang="zh-CN" sz="2000" dirty="0">
              <a:solidFill>
                <a:schemeClr val="bg1"/>
              </a:solidFill>
              <a:latin typeface="方正粗黑宋简体" panose="02000000000000000000" charset="-122"/>
              <a:ea typeface="方正大黑体_GBK" panose="02010600010101010101" charset="-122"/>
              <a:sym typeface="Arial" panose="020B0604020202020204" pitchFamily="34" charset="0"/>
            </a:endParaRPr>
          </a:p>
        </p:txBody>
      </p:sp>
      <p:sp>
        <p:nvSpPr>
          <p:cNvPr id="59" name="文本框 58"/>
          <p:cNvSpPr txBox="1"/>
          <p:nvPr>
            <p:custDataLst>
              <p:tags r:id="rId16"/>
            </p:custDataLst>
          </p:nvPr>
        </p:nvSpPr>
        <p:spPr>
          <a:xfrm>
            <a:off x="8043944" y="3964636"/>
            <a:ext cx="2978716" cy="632841"/>
          </a:xfrm>
          <a:prstGeom prst="rect">
            <a:avLst/>
          </a:prstGeom>
        </p:spPr>
        <p:txBody>
          <a:bodyPr wrap="square" anchor="ctr" anchorCtr="0">
            <a:noAutofit/>
          </a:bodyPr>
          <a:lstStyle>
            <a:defPPr>
              <a:defRPr lang="zh-CN"/>
            </a:defPPr>
          </a:lstStyle>
          <a:p>
            <a:pPr algn="l" fontAlgn="auto">
              <a:lnSpc>
                <a:spcPct val="130000"/>
              </a:lnSpc>
            </a:pPr>
            <a:r>
              <a:rPr lang="zh-CN" altLang="en-US" sz="2400" spc="150">
                <a:solidFill>
                  <a:schemeClr val="tx1">
                    <a:lumMod val="75000"/>
                    <a:lumOff val="25000"/>
                  </a:schemeClr>
                </a:solidFill>
                <a:latin typeface="方正粗黑宋简体" panose="02000000000000000000" charset="-122"/>
                <a:ea typeface="方正大黑体_GBK" panose="02010600010101010101" charset="-122"/>
                <a:sym typeface="Arial" panose="020B0604020202020204" pitchFamily="34" charset="0"/>
              </a:rPr>
              <a:t>记账凭证审核要点</a:t>
            </a:r>
            <a:endParaRPr lang="zh-CN" altLang="en-US" sz="2400" spc="150">
              <a:solidFill>
                <a:schemeClr val="tx1">
                  <a:lumMod val="75000"/>
                  <a:lumOff val="25000"/>
                </a:schemeClr>
              </a:solidFill>
              <a:latin typeface="方正粗黑宋简体" panose="02000000000000000000" charset="-122"/>
              <a:ea typeface="方正大黑体_GBK" panose="02010600010101010101" charset="-122"/>
              <a:sym typeface="Arial" panose="020B0604020202020204" pitchFamily="34" charset="0"/>
            </a:endParaRPr>
          </a:p>
        </p:txBody>
      </p:sp>
      <p:sp>
        <p:nvSpPr>
          <p:cNvPr id="34" name="圆角矩形 34"/>
          <p:cNvSpPr/>
          <p:nvPr>
            <p:custDataLst>
              <p:tags r:id="rId17"/>
            </p:custDataLst>
          </p:nvPr>
        </p:nvSpPr>
        <p:spPr>
          <a:xfrm>
            <a:off x="7260427" y="3964636"/>
            <a:ext cx="633360" cy="63284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000" dirty="0">
                <a:solidFill>
                  <a:srgbClr val="000000"/>
                </a:solidFill>
                <a:latin typeface="方正粗黑宋简体" panose="02000000000000000000" charset="-122"/>
                <a:ea typeface="方正大黑体_GBK" panose="02010600010101010101" charset="-122"/>
                <a:sym typeface="Arial" panose="020B0604020202020204" pitchFamily="34" charset="0"/>
              </a:rPr>
              <a:t>4</a:t>
            </a:r>
            <a:endParaRPr lang="en-US" altLang="zh-CN" sz="2000" dirty="0">
              <a:solidFill>
                <a:srgbClr val="000000"/>
              </a:solidFill>
              <a:latin typeface="方正粗黑宋简体" panose="02000000000000000000" charset="-122"/>
              <a:ea typeface="方正大黑体_GBK" panose="02010600010101010101" charset="-122"/>
              <a:sym typeface="Arial" panose="020B0604020202020204" pitchFamily="34" charset="0"/>
            </a:endParaRPr>
          </a:p>
        </p:txBody>
      </p:sp>
      <p:pic>
        <p:nvPicPr>
          <p:cNvPr id="35" name="图形 34"/>
          <p:cNvPicPr>
            <a:picLocks noChangeAspect="1"/>
          </p:cNvPicPr>
          <p:nvPr>
            <p:custDataLst>
              <p:tags r:id="rId18"/>
            </p:custDataLst>
          </p:nvPr>
        </p:nvPicPr>
        <p:blipFill>
          <a:blip/>
          <a:stretch>
            <a:fillRect/>
          </a:stretch>
        </p:blipFill>
        <p:spPr>
          <a:xfrm>
            <a:off x="2695860" y="2388449"/>
            <a:ext cx="342919" cy="537759"/>
          </a:xfrm>
          <a:prstGeom prst="rect">
            <a:avLst/>
          </a:prstGeom>
        </p:spPr>
      </p:pic>
      <p:pic>
        <p:nvPicPr>
          <p:cNvPr id="36" name="图形 35"/>
          <p:cNvPicPr>
            <a:picLocks noChangeAspect="1"/>
          </p:cNvPicPr>
          <p:nvPr>
            <p:custDataLst>
              <p:tags r:id="rId19"/>
            </p:custDataLst>
          </p:nvPr>
        </p:nvPicPr>
        <p:blipFill>
          <a:blip/>
          <a:stretch>
            <a:fillRect/>
          </a:stretch>
        </p:blipFill>
        <p:spPr>
          <a:xfrm>
            <a:off x="4046160" y="2846805"/>
            <a:ext cx="467616" cy="436442"/>
          </a:xfrm>
          <a:prstGeom prst="rect">
            <a:avLst/>
          </a:prstGeom>
        </p:spPr>
      </p:pic>
    </p:spTree>
    <p:custDataLst>
      <p:tags r:id="rId20"/>
    </p:custDataLst>
  </p:cSld>
  <p:clrMapOvr>
    <a:masterClrMapping/>
  </p:clrMapOvr>
  <p:transition spd="med">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478280" y="1760855"/>
            <a:ext cx="9813290" cy="2461260"/>
          </a:xfrm>
          <a:prstGeom prst="rect">
            <a:avLst/>
          </a:prstGeom>
          <a:noFill/>
        </p:spPr>
        <p:txBody>
          <a:bodyPr wrap="square" rtlCol="0" anchor="t">
            <a:spAutoFit/>
          </a:bodyPr>
          <a:p>
            <a:pPr>
              <a:lnSpc>
                <a:spcPct val="150000"/>
              </a:lnSpc>
            </a:pPr>
            <a:r>
              <a:rPr lang="en-US" altLang="zh-CN" sz="2800"/>
              <a:t>5</a:t>
            </a:r>
            <a:r>
              <a:rPr lang="zh-CN" altLang="en-US" sz="2800"/>
              <a:t>、书写是否正确。</a:t>
            </a:r>
            <a:endParaRPr lang="zh-CN" altLang="en-US" sz="2800"/>
          </a:p>
          <a:p>
            <a:pPr>
              <a:lnSpc>
                <a:spcPct val="150000"/>
              </a:lnSpc>
            </a:pPr>
            <a:r>
              <a:rPr lang="zh-CN" altLang="en-US" sz="2800"/>
              <a:t>审核记账凭证的记录是否文字工整、数字清晰，是否按规定使用蓝黑墨水或炭素墨水，错账是否按规定方法进行更正等。</a:t>
            </a:r>
            <a:endParaRPr lang="zh-CN" altLang="en-US" sz="2800"/>
          </a:p>
          <a:p>
            <a:endParaRPr lang="zh-CN" altLang="en-US" sz="28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descr="7b0a2020202022776f7264617274223a2022220a7d0a"/>
          <p:cNvSpPr txBox="1"/>
          <p:nvPr/>
        </p:nvSpPr>
        <p:spPr>
          <a:xfrm>
            <a:off x="4027170" y="2719705"/>
            <a:ext cx="5281295" cy="1029970"/>
          </a:xfrm>
          <a:prstGeom prst="rect">
            <a:avLst/>
          </a:prstGeom>
          <a:noFill/>
        </p:spPr>
        <p:txBody>
          <a:bodyPr wrap="square" rtlCol="0">
            <a:spAutoFit/>
          </a:bodyPr>
          <a:p>
            <a:r>
              <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rPr>
              <a:t>感谢您的观看</a:t>
            </a:r>
            <a:endPar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89123" y="433487"/>
            <a:ext cx="7024744" cy="1143000"/>
          </a:xfrm>
        </p:spPr>
        <p:txBody>
          <a:bodyPr>
            <a:normAutofit/>
          </a:bodyPr>
          <a:lstStyle/>
          <a:p>
            <a:r>
              <a:rPr lang="zh-CN" altLang="zh-CN" dirty="0"/>
              <a:t>一、记账凭证的基本</a:t>
            </a:r>
            <a:r>
              <a:rPr lang="zh-CN" altLang="zh-CN" dirty="0" smtClean="0"/>
              <a:t>内容</a:t>
            </a:r>
            <a:endParaRPr lang="zh-CN" altLang="en-US" dirty="0"/>
          </a:p>
        </p:txBody>
      </p:sp>
      <p:sp>
        <p:nvSpPr>
          <p:cNvPr id="3" name="内容占位符 2"/>
          <p:cNvSpPr>
            <a:spLocks noGrp="1"/>
          </p:cNvSpPr>
          <p:nvPr>
            <p:ph idx="1"/>
          </p:nvPr>
        </p:nvSpPr>
        <p:spPr>
          <a:xfrm>
            <a:off x="1782445" y="1674495"/>
            <a:ext cx="9865360" cy="3509010"/>
          </a:xfrm>
        </p:spPr>
        <p:txBody>
          <a:bodyPr>
            <a:noAutofit/>
          </a:bodyPr>
          <a:lstStyle/>
          <a:p>
            <a:r>
              <a:rPr lang="en-US" altLang="zh-CN" sz="2400" dirty="0" smtClean="0">
                <a:latin typeface="方正粗黑宋简体" panose="02000000000000000000" charset="-122"/>
                <a:ea typeface="方正大黑体_GBK" panose="02010600010101010101" charset="-122"/>
              </a:rPr>
              <a:t>1 </a:t>
            </a:r>
            <a:r>
              <a:rPr lang="zh-CN" altLang="zh-CN" sz="2400" dirty="0">
                <a:latin typeface="方正粗黑宋简体" panose="02000000000000000000" charset="-122"/>
                <a:ea typeface="方正大黑体_GBK" panose="02010600010101010101" charset="-122"/>
              </a:rPr>
              <a:t>记账凭证的名称；</a:t>
            </a:r>
            <a:endParaRPr lang="zh-CN" altLang="zh-CN" sz="2400" dirty="0">
              <a:latin typeface="方正粗黑宋简体" panose="02000000000000000000" charset="-122"/>
              <a:ea typeface="方正大黑体_GBK" panose="02010600010101010101" charset="-122"/>
            </a:endParaRPr>
          </a:p>
          <a:p>
            <a:r>
              <a:rPr lang="en-US" altLang="zh-CN" sz="2400" dirty="0">
                <a:latin typeface="方正粗黑宋简体" panose="02000000000000000000" charset="-122"/>
                <a:ea typeface="方正大黑体_GBK" panose="02010600010101010101" charset="-122"/>
              </a:rPr>
              <a:t>2 </a:t>
            </a:r>
            <a:r>
              <a:rPr lang="zh-CN" altLang="zh-CN" sz="2400" dirty="0">
                <a:latin typeface="方正粗黑宋简体" panose="02000000000000000000" charset="-122"/>
                <a:ea typeface="方正大黑体_GBK" panose="02010600010101010101" charset="-122"/>
              </a:rPr>
              <a:t>填制记账凭证的日期和凭证编号；</a:t>
            </a:r>
            <a:endParaRPr lang="zh-CN" altLang="zh-CN" sz="2400" dirty="0">
              <a:latin typeface="方正粗黑宋简体" panose="02000000000000000000" charset="-122"/>
              <a:ea typeface="方正大黑体_GBK" panose="02010600010101010101" charset="-122"/>
            </a:endParaRPr>
          </a:p>
          <a:p>
            <a:r>
              <a:rPr lang="en-US" altLang="zh-CN" sz="2400" dirty="0">
                <a:latin typeface="方正粗黑宋简体" panose="02000000000000000000" charset="-122"/>
                <a:ea typeface="方正大黑体_GBK" panose="02010600010101010101" charset="-122"/>
              </a:rPr>
              <a:t>3 </a:t>
            </a:r>
            <a:r>
              <a:rPr lang="zh-CN" altLang="zh-CN" sz="2400" dirty="0">
                <a:latin typeface="方正粗黑宋简体" panose="02000000000000000000" charset="-122"/>
                <a:ea typeface="方正大黑体_GBK" panose="02010600010101010101" charset="-122"/>
              </a:rPr>
              <a:t>会计科目、借贷方向和金额；</a:t>
            </a:r>
            <a:endParaRPr lang="zh-CN" altLang="zh-CN" sz="2400" dirty="0">
              <a:latin typeface="方正粗黑宋简体" panose="02000000000000000000" charset="-122"/>
              <a:ea typeface="方正大黑体_GBK" panose="02010600010101010101" charset="-122"/>
            </a:endParaRPr>
          </a:p>
          <a:p>
            <a:r>
              <a:rPr lang="en-US" altLang="zh-CN" sz="2400" dirty="0">
                <a:latin typeface="方正粗黑宋简体" panose="02000000000000000000" charset="-122"/>
                <a:ea typeface="方正大黑体_GBK" panose="02010600010101010101" charset="-122"/>
              </a:rPr>
              <a:t>4 </a:t>
            </a:r>
            <a:r>
              <a:rPr lang="zh-CN" altLang="zh-CN" sz="2400" dirty="0">
                <a:latin typeface="方正粗黑宋简体" panose="02000000000000000000" charset="-122"/>
                <a:ea typeface="方正大黑体_GBK" panose="02010600010101010101" charset="-122"/>
              </a:rPr>
              <a:t>经济业务内容、摘要；</a:t>
            </a:r>
            <a:endParaRPr lang="zh-CN" altLang="zh-CN" sz="2400" dirty="0">
              <a:latin typeface="方正粗黑宋简体" panose="02000000000000000000" charset="-122"/>
              <a:ea typeface="方正大黑体_GBK" panose="02010600010101010101" charset="-122"/>
            </a:endParaRPr>
          </a:p>
          <a:p>
            <a:r>
              <a:rPr lang="en-US" altLang="zh-CN" sz="2400" dirty="0">
                <a:latin typeface="方正粗黑宋简体" panose="02000000000000000000" charset="-122"/>
                <a:ea typeface="方正大黑体_GBK" panose="02010600010101010101" charset="-122"/>
              </a:rPr>
              <a:t>5 </a:t>
            </a:r>
            <a:r>
              <a:rPr lang="zh-CN" altLang="zh-CN" sz="2400" dirty="0">
                <a:latin typeface="方正粗黑宋简体" panose="02000000000000000000" charset="-122"/>
                <a:ea typeface="方正大黑体_GBK" panose="02010600010101010101" charset="-122"/>
              </a:rPr>
              <a:t>所附原始凭证张数；</a:t>
            </a:r>
            <a:endParaRPr lang="zh-CN" altLang="zh-CN" sz="2400" dirty="0">
              <a:latin typeface="方正粗黑宋简体" panose="02000000000000000000" charset="-122"/>
              <a:ea typeface="方正大黑体_GBK" panose="02010600010101010101" charset="-122"/>
            </a:endParaRPr>
          </a:p>
          <a:p>
            <a:r>
              <a:rPr lang="en-US" altLang="zh-CN" sz="2400" dirty="0">
                <a:latin typeface="方正粗黑宋简体" panose="02000000000000000000" charset="-122"/>
                <a:ea typeface="方正大黑体_GBK" panose="02010600010101010101" charset="-122"/>
              </a:rPr>
              <a:t>6 </a:t>
            </a:r>
            <a:r>
              <a:rPr lang="zh-CN" altLang="zh-CN" sz="2400" dirty="0">
                <a:latin typeface="方正粗黑宋简体" panose="02000000000000000000" charset="-122"/>
                <a:ea typeface="方正大黑体_GBK" panose="02010600010101010101" charset="-122"/>
              </a:rPr>
              <a:t>制单、审核、记账、会计主管等有关人员的签名或盖章，涉及银行存款和库存现金的收、付款凭证还应有出纳人员的签名或盖章。</a:t>
            </a:r>
            <a:endParaRPr lang="zh-CN" altLang="zh-CN" sz="2400" dirty="0">
              <a:latin typeface="方正粗黑宋简体" panose="02000000000000000000" charset="-122"/>
              <a:ea typeface="方正大黑体_GBK" panose="02010600010101010101" charset="-122"/>
            </a:endParaRPr>
          </a:p>
          <a:p>
            <a:endParaRPr lang="zh-CN" altLang="zh-CN" sz="2400" dirty="0">
              <a:latin typeface="方正粗黑宋简体" panose="02000000000000000000" charset="-122"/>
              <a:ea typeface="方正大黑体_GBK" panose="0201060001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9" dur="5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5"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6" dur="500"/>
                                        <p:tgtEl>
                                          <p:spTgt spid="3">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 calcmode="lin" valueType="num">
                                      <p:cBhvr>
                                        <p:cTn id="4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2"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43" dur="500"/>
                                        <p:tgtEl>
                                          <p:spTgt spid="3">
                                            <p:txEl>
                                              <p:pRg st="4" end="4"/>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p:cTn id="48"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9"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5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1322070" y="323215"/>
            <a:ext cx="7025005" cy="1143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3200" dirty="0">
                <a:solidFill>
                  <a:schemeClr val="tx1"/>
                </a:solidFill>
                <a:latin typeface="方正粗黑宋简体" panose="02000000000000000000" charset="-122"/>
                <a:ea typeface="方正大黑体_GBK" panose="02010600010101010101" charset="-122"/>
              </a:rPr>
              <a:t>二、记账凭证的</a:t>
            </a:r>
            <a:r>
              <a:rPr lang="zh-CN" altLang="en-US" sz="3200" dirty="0" smtClean="0">
                <a:solidFill>
                  <a:schemeClr val="tx1"/>
                </a:solidFill>
                <a:latin typeface="方正粗黑宋简体" panose="02000000000000000000" charset="-122"/>
                <a:ea typeface="方正大黑体_GBK" panose="02010600010101010101" charset="-122"/>
              </a:rPr>
              <a:t>审核内容：</a:t>
            </a:r>
            <a:endParaRPr lang="zh-CN" altLang="en-US" sz="3200" dirty="0" smtClean="0">
              <a:solidFill>
                <a:schemeClr val="tx1"/>
              </a:solidFill>
              <a:latin typeface="方正粗黑宋简体" panose="02000000000000000000" charset="-122"/>
              <a:ea typeface="方正大黑体_GBK" panose="02010600010101010101" charset="-122"/>
            </a:endParaRPr>
          </a:p>
        </p:txBody>
      </p:sp>
      <p:sp>
        <p:nvSpPr>
          <p:cNvPr id="2" name="TextBox 1"/>
          <p:cNvSpPr txBox="1"/>
          <p:nvPr/>
        </p:nvSpPr>
        <p:spPr>
          <a:xfrm>
            <a:off x="1566545" y="1988820"/>
            <a:ext cx="9698355" cy="3415030"/>
          </a:xfrm>
          <a:prstGeom prst="rect">
            <a:avLst/>
          </a:prstGeom>
          <a:noFill/>
        </p:spPr>
        <p:txBody>
          <a:bodyPr wrap="square" rtlCol="0">
            <a:spAutoFit/>
          </a:bodyPr>
          <a:lstStyle/>
          <a:p>
            <a:pPr>
              <a:lnSpc>
                <a:spcPct val="150000"/>
              </a:lnSpc>
            </a:pPr>
            <a:r>
              <a:rPr lang="zh-CN" altLang="en-US" sz="2400" dirty="0">
                <a:latin typeface="方正粗黑宋简体" panose="02000000000000000000" charset="-122"/>
                <a:ea typeface="方正大黑体_GBK" panose="02010600010101010101" charset="-122"/>
              </a:rPr>
              <a:t>（</a:t>
            </a:r>
            <a:r>
              <a:rPr lang="en-US" altLang="zh-CN" sz="2400" dirty="0">
                <a:latin typeface="方正粗黑宋简体" panose="02000000000000000000" charset="-122"/>
                <a:ea typeface="方正大黑体_GBK" panose="02010600010101010101" charset="-122"/>
              </a:rPr>
              <a:t>1</a:t>
            </a:r>
            <a:r>
              <a:rPr lang="zh-CN" altLang="en-US" sz="2400" dirty="0">
                <a:latin typeface="方正粗黑宋简体" panose="02000000000000000000" charset="-122"/>
                <a:ea typeface="方正大黑体_GBK" panose="02010600010101010101" charset="-122"/>
              </a:rPr>
              <a:t>）记账凭证是否附有原始凭证，记账凭证的经济内容是否与所附原始凭证的内容相同。</a:t>
            </a:r>
            <a:endParaRPr lang="zh-CN" altLang="en-US" sz="2400" dirty="0">
              <a:latin typeface="方正粗黑宋简体" panose="02000000000000000000" charset="-122"/>
              <a:ea typeface="方正大黑体_GBK" panose="02010600010101010101" charset="-122"/>
            </a:endParaRPr>
          </a:p>
          <a:p>
            <a:pPr>
              <a:lnSpc>
                <a:spcPct val="150000"/>
              </a:lnSpc>
            </a:pPr>
            <a:r>
              <a:rPr lang="zh-CN" altLang="en-US" sz="2400" dirty="0">
                <a:latin typeface="方正粗黑宋简体" panose="02000000000000000000" charset="-122"/>
                <a:ea typeface="方正大黑体_GBK" panose="02010600010101010101" charset="-122"/>
              </a:rPr>
              <a:t>（</a:t>
            </a:r>
            <a:r>
              <a:rPr lang="en-US" altLang="zh-CN" sz="2400" dirty="0">
                <a:latin typeface="方正粗黑宋简体" panose="02000000000000000000" charset="-122"/>
                <a:ea typeface="方正大黑体_GBK" panose="02010600010101010101" charset="-122"/>
              </a:rPr>
              <a:t>2</a:t>
            </a:r>
            <a:r>
              <a:rPr lang="zh-CN" altLang="en-US" sz="2400" dirty="0">
                <a:latin typeface="方正粗黑宋简体" panose="02000000000000000000" charset="-122"/>
                <a:ea typeface="方正大黑体_GBK" panose="02010600010101010101" charset="-122"/>
              </a:rPr>
              <a:t>）应借应贷的会计科目（包括二级或明细科目）对应关系是否清晰、金额是否正确。</a:t>
            </a:r>
            <a:endParaRPr lang="zh-CN" altLang="en-US" sz="2400" dirty="0">
              <a:latin typeface="方正粗黑宋简体" panose="02000000000000000000" charset="-122"/>
              <a:ea typeface="方正大黑体_GBK" panose="02010600010101010101" charset="-122"/>
            </a:endParaRPr>
          </a:p>
          <a:p>
            <a:pPr>
              <a:lnSpc>
                <a:spcPct val="150000"/>
              </a:lnSpc>
            </a:pPr>
            <a:r>
              <a:rPr lang="zh-CN" altLang="en-US" sz="2400" dirty="0">
                <a:latin typeface="方正粗黑宋简体" panose="02000000000000000000" charset="-122"/>
                <a:ea typeface="方正大黑体_GBK" panose="02010600010101010101" charset="-122"/>
              </a:rPr>
              <a:t>（</a:t>
            </a:r>
            <a:r>
              <a:rPr lang="en-US" altLang="zh-CN" sz="2400" dirty="0">
                <a:latin typeface="方正粗黑宋简体" panose="02000000000000000000" charset="-122"/>
                <a:ea typeface="方正大黑体_GBK" panose="02010600010101010101" charset="-122"/>
              </a:rPr>
              <a:t>3</a:t>
            </a:r>
            <a:r>
              <a:rPr lang="zh-CN" altLang="en-US" sz="2400" dirty="0">
                <a:latin typeface="方正粗黑宋简体" panose="02000000000000000000" charset="-122"/>
                <a:ea typeface="方正大黑体_GBK" panose="02010600010101010101" charset="-122"/>
              </a:rPr>
              <a:t>）记账凭证中的项目是否填制完整，摘要是否清楚，有关人员的签章是否齐全。</a:t>
            </a:r>
            <a:endParaRPr lang="zh-CN" altLang="en-US" sz="2400" dirty="0">
              <a:latin typeface="方正粗黑宋简体" panose="02000000000000000000" charset="-122"/>
              <a:ea typeface="方正大黑体_GBK" panose="0201060001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1394460" y="635"/>
            <a:ext cx="7910195" cy="1556385"/>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150000"/>
              </a:lnSpc>
            </a:pPr>
            <a:r>
              <a:rPr lang="zh-CN" altLang="en-US" sz="3200" b="1" dirty="0">
                <a:solidFill>
                  <a:schemeClr val="tx1"/>
                </a:solidFill>
                <a:latin typeface="方正粗黑宋简体" panose="02000000000000000000" charset="-122"/>
                <a:ea typeface="方正大黑体_GBK" panose="02010600010101010101" charset="-122"/>
              </a:rPr>
              <a:t>三、记账凭证的审核实训：</a:t>
            </a:r>
            <a:endParaRPr lang="zh-CN" altLang="en-US" sz="3200" b="1" dirty="0">
              <a:solidFill>
                <a:schemeClr val="tx1"/>
              </a:solidFill>
              <a:latin typeface="方正粗黑宋简体" panose="02000000000000000000" charset="-122"/>
              <a:ea typeface="方正大黑体_GBK" panose="02010600010101010101" charset="-122"/>
            </a:endParaRPr>
          </a:p>
          <a:p>
            <a:pPr>
              <a:lnSpc>
                <a:spcPct val="150000"/>
              </a:lnSpc>
            </a:pPr>
            <a:r>
              <a:rPr lang="zh-CN" altLang="en-US" sz="2800" b="1" dirty="0">
                <a:latin typeface="方正粗黑宋简体" panose="02000000000000000000" charset="-122"/>
                <a:ea typeface="方正大黑体_GBK" panose="02010600010101010101" charset="-122"/>
              </a:rPr>
              <a:t>指出记账凭证存在的错误</a:t>
            </a:r>
            <a:r>
              <a:rPr lang="zh-CN" altLang="en-US" sz="2800" dirty="0">
                <a:latin typeface="方正粗黑宋简体" panose="02000000000000000000" charset="-122"/>
                <a:ea typeface="方正大黑体_GBK" panose="02010600010101010101" charset="-122"/>
              </a:rPr>
              <a:t> </a:t>
            </a:r>
            <a:endParaRPr lang="zh-CN" altLang="en-US" sz="2800" dirty="0">
              <a:latin typeface="方正粗黑宋简体" panose="02000000000000000000" charset="-122"/>
              <a:ea typeface="方正大黑体_GBK" panose="02010600010101010101" charset="-122"/>
            </a:endParaRPr>
          </a:p>
        </p:txBody>
      </p:sp>
      <p:sp>
        <p:nvSpPr>
          <p:cNvPr id="4" name="对角圆角矩形 3"/>
          <p:cNvSpPr/>
          <p:nvPr/>
        </p:nvSpPr>
        <p:spPr>
          <a:xfrm>
            <a:off x="2925445" y="1557020"/>
            <a:ext cx="5538470" cy="542290"/>
          </a:xfrm>
          <a:prstGeom prst="round2Diag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dirty="0">
                <a:latin typeface="方正粗黑宋简体" panose="02000000000000000000" charset="-122"/>
                <a:ea typeface="方正大黑体_GBK" panose="02010600010101010101" charset="-122"/>
              </a:rPr>
              <a:t>第一笔经济业务</a:t>
            </a:r>
            <a:r>
              <a:rPr lang="en-US" altLang="zh-CN" sz="2400" dirty="0">
                <a:latin typeface="方正粗黑宋简体" panose="02000000000000000000" charset="-122"/>
                <a:ea typeface="方正大黑体_GBK" panose="02010600010101010101" charset="-122"/>
              </a:rPr>
              <a:t>:</a:t>
            </a:r>
            <a:r>
              <a:rPr lang="zh-CN" altLang="en-US" sz="2400" dirty="0">
                <a:latin typeface="方正粗黑宋简体" panose="02000000000000000000" charset="-122"/>
                <a:ea typeface="方正大黑体_GBK" panose="02010600010101010101" charset="-122"/>
              </a:rPr>
              <a:t>将现金存入银行存款户</a:t>
            </a:r>
            <a:endParaRPr lang="zh-CN" altLang="en-US" sz="2400" dirty="0">
              <a:latin typeface="方正粗黑宋简体" panose="02000000000000000000" charset="-122"/>
              <a:ea typeface="方正大黑体_GBK" panose="02010600010101010101" charset="-122"/>
            </a:endParaRPr>
          </a:p>
        </p:txBody>
      </p:sp>
      <p:pic>
        <p:nvPicPr>
          <p:cNvPr id="2" name="图片 1"/>
          <p:cNvPicPr>
            <a:picLocks noChangeAspect="1"/>
          </p:cNvPicPr>
          <p:nvPr/>
        </p:nvPicPr>
        <p:blipFill>
          <a:blip r:embed="rId1"/>
          <a:stretch>
            <a:fillRect/>
          </a:stretch>
        </p:blipFill>
        <p:spPr>
          <a:xfrm>
            <a:off x="2490470" y="2540000"/>
            <a:ext cx="7334250" cy="3305175"/>
          </a:xfrm>
          <a:prstGeom prst="rect">
            <a:avLst/>
          </a:prstGeom>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2135560" y="404664"/>
            <a:ext cx="7024688" cy="1143000"/>
          </a:xfrm>
        </p:spPr>
        <p:txBody>
          <a:bodyPr>
            <a:normAutofit/>
          </a:bodyPr>
          <a:lstStyle/>
          <a:p>
            <a:r>
              <a:rPr lang="zh-CN" altLang="en-US" b="1" dirty="0">
                <a:latin typeface="方正粗黑宋简体" panose="02000000000000000000" charset="-122"/>
                <a:ea typeface="方正大黑体_GBK" panose="02010600010101010101" charset="-122"/>
              </a:rPr>
              <a:t>指出记账凭证存在的错误</a:t>
            </a:r>
            <a:r>
              <a:rPr lang="zh-CN" altLang="en-US" dirty="0">
                <a:latin typeface="方正粗黑宋简体" panose="02000000000000000000" charset="-122"/>
                <a:ea typeface="方正大黑体_GBK" panose="02010600010101010101" charset="-122"/>
              </a:rPr>
              <a:t> </a:t>
            </a:r>
            <a:endParaRPr lang="zh-CN" altLang="en-US" dirty="0">
              <a:latin typeface="方正粗黑宋简体" panose="02000000000000000000" charset="-122"/>
              <a:ea typeface="方正大黑体_GBK" panose="02010600010101010101" charset="-122"/>
            </a:endParaRPr>
          </a:p>
        </p:txBody>
      </p:sp>
      <p:sp>
        <p:nvSpPr>
          <p:cNvPr id="6" name="圆角矩形 5"/>
          <p:cNvSpPr/>
          <p:nvPr/>
        </p:nvSpPr>
        <p:spPr>
          <a:xfrm>
            <a:off x="2604765" y="1649388"/>
            <a:ext cx="6220669" cy="50405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dirty="0">
                <a:latin typeface="方正粗黑宋简体" panose="02000000000000000000" charset="-122"/>
                <a:ea typeface="方正大黑体_GBK" panose="02010600010101010101" charset="-122"/>
                <a:sym typeface="+mn-ea"/>
              </a:rPr>
              <a:t>第一笔经济业务</a:t>
            </a:r>
            <a:r>
              <a:rPr lang="en-US" altLang="zh-CN" sz="2400" dirty="0">
                <a:latin typeface="方正粗黑宋简体" panose="02000000000000000000" charset="-122"/>
                <a:ea typeface="方正大黑体_GBK" panose="02010600010101010101" charset="-122"/>
                <a:sym typeface="+mn-ea"/>
              </a:rPr>
              <a:t>:</a:t>
            </a:r>
            <a:r>
              <a:rPr lang="zh-CN" altLang="en-US" sz="2400" dirty="0">
                <a:latin typeface="方正粗黑宋简体" panose="02000000000000000000" charset="-122"/>
                <a:ea typeface="方正大黑体_GBK" panose="02010600010101010101" charset="-122"/>
                <a:sym typeface="+mn-ea"/>
              </a:rPr>
              <a:t>将现金存入银行存款户</a:t>
            </a:r>
            <a:endParaRPr lang="zh-CN" altLang="en-US" sz="2400" dirty="0">
              <a:latin typeface="方正粗黑宋简体" panose="02000000000000000000" charset="-122"/>
              <a:ea typeface="方正大黑体_GBK" panose="02010600010101010101" charset="-122"/>
              <a:sym typeface="+mn-ea"/>
            </a:endParaRPr>
          </a:p>
        </p:txBody>
      </p:sp>
      <p:pic>
        <p:nvPicPr>
          <p:cNvPr id="3" name="图片 2"/>
          <p:cNvPicPr>
            <a:picLocks noChangeAspect="1"/>
          </p:cNvPicPr>
          <p:nvPr/>
        </p:nvPicPr>
        <p:blipFill>
          <a:blip r:embed="rId1"/>
          <a:stretch>
            <a:fillRect/>
          </a:stretch>
        </p:blipFill>
        <p:spPr>
          <a:xfrm>
            <a:off x="2496820" y="2475230"/>
            <a:ext cx="7629525" cy="3438525"/>
          </a:xfrm>
          <a:prstGeom prst="rect">
            <a:avLst/>
          </a:prstGeom>
        </p:spPr>
      </p:pic>
      <p:sp>
        <p:nvSpPr>
          <p:cNvPr id="4" name="圆角矩形标注 3"/>
          <p:cNvSpPr/>
          <p:nvPr/>
        </p:nvSpPr>
        <p:spPr>
          <a:xfrm>
            <a:off x="452755" y="3045460"/>
            <a:ext cx="2333625" cy="944880"/>
          </a:xfrm>
          <a:prstGeom prst="wedgeRoundRectCallout">
            <a:avLst>
              <a:gd name="adj1" fmla="val 118598"/>
              <a:gd name="adj2" fmla="val 56677"/>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7" name="文本框 6"/>
          <p:cNvSpPr txBox="1"/>
          <p:nvPr/>
        </p:nvSpPr>
        <p:spPr>
          <a:xfrm>
            <a:off x="543560" y="3068320"/>
            <a:ext cx="2152650" cy="922020"/>
          </a:xfrm>
          <a:prstGeom prst="rect">
            <a:avLst/>
          </a:prstGeom>
          <a:noFill/>
        </p:spPr>
        <p:txBody>
          <a:bodyPr wrap="square" rtlCol="0">
            <a:spAutoFit/>
          </a:bodyPr>
          <a:p>
            <a:r>
              <a:rPr lang="zh-CN" altLang="en-US"/>
              <a:t>会计科目写错：</a:t>
            </a:r>
            <a:r>
              <a:rPr lang="en-US" altLang="zh-CN"/>
              <a:t>“</a:t>
            </a:r>
            <a:r>
              <a:rPr lang="zh-CN" altLang="en-US"/>
              <a:t>现金</a:t>
            </a:r>
            <a:r>
              <a:rPr lang="en-US" altLang="zh-CN"/>
              <a:t>”</a:t>
            </a:r>
            <a:r>
              <a:rPr lang="zh-CN" altLang="en-US"/>
              <a:t>改为</a:t>
            </a:r>
            <a:r>
              <a:rPr lang="en-US" altLang="zh-CN"/>
              <a:t>“</a:t>
            </a:r>
            <a:r>
              <a:rPr lang="zh-CN" altLang="en-US"/>
              <a:t>库存现金</a:t>
            </a:r>
            <a:r>
              <a:rPr lang="en-US" altLang="zh-CN"/>
              <a:t>”</a:t>
            </a:r>
            <a:r>
              <a:rPr lang="zh-CN" altLang="en-US"/>
              <a:t>。</a:t>
            </a:r>
            <a:endParaRPr lang="zh-CN" altLang="en-US"/>
          </a:p>
        </p:txBody>
      </p:sp>
      <p:cxnSp>
        <p:nvCxnSpPr>
          <p:cNvPr id="8" name="直接连接符 7"/>
          <p:cNvCxnSpPr/>
          <p:nvPr/>
        </p:nvCxnSpPr>
        <p:spPr>
          <a:xfrm>
            <a:off x="5718175" y="4457700"/>
            <a:ext cx="3385820" cy="0"/>
          </a:xfrm>
          <a:prstGeom prst="line">
            <a:avLst/>
          </a:prstGeom>
        </p:spPr>
        <p:style>
          <a:lnRef idx="2">
            <a:schemeClr val="accent6"/>
          </a:lnRef>
          <a:fillRef idx="0">
            <a:srgbClr val="FFFFFF"/>
          </a:fillRef>
          <a:effectRef idx="0">
            <a:srgbClr val="FFFFFF"/>
          </a:effectRef>
          <a:fontRef idx="minor">
            <a:schemeClr val="tx1"/>
          </a:fontRef>
        </p:style>
      </p:cxnSp>
      <p:sp>
        <p:nvSpPr>
          <p:cNvPr id="9" name="文本框 8"/>
          <p:cNvSpPr txBox="1"/>
          <p:nvPr/>
        </p:nvSpPr>
        <p:spPr>
          <a:xfrm>
            <a:off x="9662160" y="2719070"/>
            <a:ext cx="2152650" cy="645160"/>
          </a:xfrm>
          <a:prstGeom prst="rect">
            <a:avLst/>
          </a:prstGeom>
          <a:noFill/>
        </p:spPr>
        <p:txBody>
          <a:bodyPr wrap="square" rtlCol="0">
            <a:spAutoFit/>
          </a:bodyPr>
          <a:p>
            <a:r>
              <a:rPr lang="zh-CN" altLang="en-US"/>
              <a:t>删除</a:t>
            </a:r>
            <a:r>
              <a:rPr lang="en-US" altLang="zh-CN"/>
              <a:t>“</a:t>
            </a:r>
            <a:r>
              <a:rPr lang="zh-CN" altLang="en-US"/>
              <a:t>人民币户及贷方金额</a:t>
            </a:r>
            <a:r>
              <a:rPr lang="en-US" altLang="zh-CN"/>
              <a:t>”</a:t>
            </a:r>
            <a:r>
              <a:rPr lang="zh-CN" altLang="en-US"/>
              <a:t>。</a:t>
            </a:r>
            <a:endParaRPr lang="zh-CN" altLang="en-US"/>
          </a:p>
        </p:txBody>
      </p:sp>
      <p:sp>
        <p:nvSpPr>
          <p:cNvPr id="10" name="圆角矩形标注 9"/>
          <p:cNvSpPr/>
          <p:nvPr/>
        </p:nvSpPr>
        <p:spPr>
          <a:xfrm>
            <a:off x="9567545" y="2719070"/>
            <a:ext cx="2333625" cy="789305"/>
          </a:xfrm>
          <a:prstGeom prst="wedgeRoundRectCallout">
            <a:avLst>
              <a:gd name="adj1" fmla="val -68013"/>
              <a:gd name="adj2" fmla="val 130933"/>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cxnSp>
        <p:nvCxnSpPr>
          <p:cNvPr id="11" name="直接连接符 10"/>
          <p:cNvCxnSpPr/>
          <p:nvPr/>
        </p:nvCxnSpPr>
        <p:spPr>
          <a:xfrm>
            <a:off x="7735570" y="5421630"/>
            <a:ext cx="1595755" cy="17145"/>
          </a:xfrm>
          <a:prstGeom prst="line">
            <a:avLst/>
          </a:prstGeom>
        </p:spPr>
        <p:style>
          <a:lnRef idx="2">
            <a:schemeClr val="accent6"/>
          </a:lnRef>
          <a:fillRef idx="0">
            <a:srgbClr val="FFFFFF"/>
          </a:fillRef>
          <a:effectRef idx="0">
            <a:srgbClr val="FFFFFF"/>
          </a:effectRef>
          <a:fontRef idx="minor">
            <a:schemeClr val="tx1"/>
          </a:fontRef>
        </p:style>
      </p:cxnSp>
      <p:sp>
        <p:nvSpPr>
          <p:cNvPr id="12" name="圆角矩形标注 11"/>
          <p:cNvSpPr/>
          <p:nvPr/>
        </p:nvSpPr>
        <p:spPr>
          <a:xfrm>
            <a:off x="9662160" y="5579110"/>
            <a:ext cx="2333625" cy="1123950"/>
          </a:xfrm>
          <a:prstGeom prst="wedgeRoundRectCallout">
            <a:avLst>
              <a:gd name="adj1" fmla="val -83414"/>
              <a:gd name="adj2" fmla="val -49774"/>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3" name="文本框 12"/>
          <p:cNvSpPr txBox="1"/>
          <p:nvPr/>
        </p:nvSpPr>
        <p:spPr>
          <a:xfrm>
            <a:off x="9888220" y="5689600"/>
            <a:ext cx="1875155" cy="922020"/>
          </a:xfrm>
          <a:prstGeom prst="rect">
            <a:avLst/>
          </a:prstGeom>
          <a:noFill/>
        </p:spPr>
        <p:txBody>
          <a:bodyPr wrap="square" rtlCol="0" anchor="t">
            <a:spAutoFit/>
          </a:bodyPr>
          <a:p>
            <a:pPr>
              <a:lnSpc>
                <a:spcPct val="150000"/>
              </a:lnSpc>
            </a:pPr>
            <a:r>
              <a:rPr lang="zh-CN" altLang="en-US">
                <a:sym typeface="+mn-ea"/>
              </a:rPr>
              <a:t>合计金额改为</a:t>
            </a:r>
            <a:r>
              <a:rPr lang="en-US" altLang="zh-CN">
                <a:sym typeface="+mn-ea"/>
              </a:rPr>
              <a:t>“30000”</a:t>
            </a:r>
            <a:r>
              <a:rPr lang="zh-CN" altLang="en-US">
                <a:sym typeface="+mn-ea"/>
              </a:rPr>
              <a:t>。</a:t>
            </a:r>
            <a:endParaRPr lang="zh-CN" altLang="en-US">
              <a:sym typeface="+mn-ea"/>
            </a:endParaRPr>
          </a:p>
        </p:txBody>
      </p:sp>
      <p:sp>
        <p:nvSpPr>
          <p:cNvPr id="14" name="圆角矩形标注 13"/>
          <p:cNvSpPr/>
          <p:nvPr/>
        </p:nvSpPr>
        <p:spPr>
          <a:xfrm>
            <a:off x="4119880" y="5913120"/>
            <a:ext cx="2871470" cy="944880"/>
          </a:xfrm>
          <a:prstGeom prst="wedgeRoundRectCallout">
            <a:avLst>
              <a:gd name="adj1" fmla="val 76613"/>
              <a:gd name="adj2" fmla="val -55712"/>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5" name="文本框 14"/>
          <p:cNvSpPr txBox="1"/>
          <p:nvPr/>
        </p:nvSpPr>
        <p:spPr>
          <a:xfrm>
            <a:off x="4119880" y="5935980"/>
            <a:ext cx="2716530" cy="922020"/>
          </a:xfrm>
          <a:prstGeom prst="rect">
            <a:avLst/>
          </a:prstGeom>
          <a:noFill/>
        </p:spPr>
        <p:txBody>
          <a:bodyPr wrap="square" rtlCol="0" anchor="t">
            <a:spAutoFit/>
          </a:bodyPr>
          <a:p>
            <a:r>
              <a:rPr lang="zh-CN">
                <a:sym typeface="+mn-ea"/>
              </a:rPr>
              <a:t>补充制单人签名，涉及库存现金和银行存款的记账凭证，出纳需要审核签名。</a:t>
            </a:r>
            <a:endParaRPr lang="zh-CN">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ppt_x"/>
                                          </p:val>
                                        </p:tav>
                                        <p:tav tm="100000">
                                          <p:val>
                                            <p:strVal val="#ppt_x"/>
                                          </p:val>
                                        </p:tav>
                                      </p:tavLst>
                                    </p:anim>
                                    <p:anim calcmode="lin" valueType="num">
                                      <p:cBhvr additive="base">
                                        <p:cTn id="3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ppt_x"/>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fill="hold"/>
                                        <p:tgtEl>
                                          <p:spTgt spid="14"/>
                                        </p:tgtEl>
                                        <p:attrNameLst>
                                          <p:attrName>ppt_x</p:attrName>
                                        </p:attrNameLst>
                                      </p:cBhvr>
                                      <p:tavLst>
                                        <p:tav tm="0">
                                          <p:val>
                                            <p:strVal val="#ppt_x"/>
                                          </p:val>
                                        </p:tav>
                                        <p:tav tm="100000">
                                          <p:val>
                                            <p:strVal val="#ppt_x"/>
                                          </p:val>
                                        </p:tav>
                                      </p:tavLst>
                                    </p:anim>
                                    <p:anim calcmode="lin" valueType="num">
                                      <p:cBhvr additive="base">
                                        <p:cTn id="55" dur="500" fill="hold"/>
                                        <p:tgtEl>
                                          <p:spTgt spid="14"/>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ppt_x"/>
                                          </p:val>
                                        </p:tav>
                                        <p:tav tm="100000">
                                          <p:val>
                                            <p:strVal val="#ppt_x"/>
                                          </p:val>
                                        </p:tav>
                                      </p:tavLst>
                                    </p:anim>
                                    <p:anim calcmode="lin" valueType="num">
                                      <p:cBhvr additive="base">
                                        <p:cTn id="5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ldLvl="0" animBg="1"/>
      <p:bldP spid="4" grpId="0" bldLvl="0" animBg="1"/>
      <p:bldP spid="7" grpId="0"/>
      <p:bldP spid="10" grpId="0" bldLvl="0" animBg="1"/>
      <p:bldP spid="13" grpId="0"/>
      <p:bldP spid="12" grpId="0" bldLvl="0" animBg="1"/>
      <p:bldP spid="14" grpId="0" bldLvl="0" animBg="1"/>
      <p:bldP spid="15"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772160" y="227965"/>
            <a:ext cx="7025005" cy="46101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2800" b="1" dirty="0">
                <a:latin typeface="方正粗黑宋简体" panose="02000000000000000000" charset="-122"/>
                <a:ea typeface="方正大黑体_GBK" panose="02010600010101010101" charset="-122"/>
              </a:rPr>
              <a:t>指出记账凭证存在的错误</a:t>
            </a:r>
            <a:r>
              <a:rPr lang="zh-CN" altLang="en-US" sz="2800" dirty="0">
                <a:latin typeface="方正粗黑宋简体" panose="02000000000000000000" charset="-122"/>
                <a:ea typeface="方正大黑体_GBK" panose="02010600010101010101" charset="-122"/>
              </a:rPr>
              <a:t> </a:t>
            </a:r>
            <a:endParaRPr lang="zh-CN" altLang="en-US" sz="2800" dirty="0">
              <a:latin typeface="方正粗黑宋简体" panose="02000000000000000000" charset="-122"/>
              <a:ea typeface="方正大黑体_GBK" panose="02010600010101010101" charset="-122"/>
            </a:endParaRPr>
          </a:p>
        </p:txBody>
      </p:sp>
      <p:sp>
        <p:nvSpPr>
          <p:cNvPr id="4" name="对角圆角矩形 3"/>
          <p:cNvSpPr/>
          <p:nvPr/>
        </p:nvSpPr>
        <p:spPr>
          <a:xfrm>
            <a:off x="1306195" y="774065"/>
            <a:ext cx="10144125" cy="542290"/>
          </a:xfrm>
          <a:prstGeom prst="round2Diag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dirty="0">
                <a:latin typeface="方正粗黑宋简体" panose="02000000000000000000" charset="-122"/>
                <a:ea typeface="方正大黑体_GBK" panose="02010600010101010101" charset="-122"/>
              </a:rPr>
              <a:t>第二笔经济业务</a:t>
            </a:r>
            <a:r>
              <a:rPr lang="en-US" altLang="zh-CN" sz="2400" dirty="0">
                <a:latin typeface="方正粗黑宋简体" panose="02000000000000000000" charset="-122"/>
                <a:ea typeface="方正大黑体_GBK" panose="02010600010101010101" charset="-122"/>
              </a:rPr>
              <a:t>:</a:t>
            </a:r>
            <a:r>
              <a:rPr lang="zh-CN" altLang="en-US" sz="2400" dirty="0">
                <a:latin typeface="方正粗黑宋简体" panose="02000000000000000000" charset="-122"/>
                <a:ea typeface="方正大黑体_GBK" panose="02010600010101010101" charset="-122"/>
              </a:rPr>
              <a:t>企业对原材料采用计划成本去核算</a:t>
            </a:r>
            <a:r>
              <a:rPr lang="en-US" altLang="zh-CN" sz="2400" dirty="0">
                <a:latin typeface="方正粗黑宋简体" panose="02000000000000000000" charset="-122"/>
                <a:ea typeface="方正大黑体_GBK" panose="02010600010101010101" charset="-122"/>
              </a:rPr>
              <a:t>,</a:t>
            </a:r>
            <a:r>
              <a:rPr lang="zh-CN" altLang="en-US" sz="2400" dirty="0">
                <a:latin typeface="方正粗黑宋简体" panose="02000000000000000000" charset="-122"/>
                <a:ea typeface="方正大黑体_GBK" panose="02010600010101010101" charset="-122"/>
              </a:rPr>
              <a:t>购入材料</a:t>
            </a:r>
            <a:r>
              <a:rPr lang="en-US" altLang="zh-CN" sz="2400" dirty="0">
                <a:latin typeface="方正粗黑宋简体" panose="02000000000000000000" charset="-122"/>
                <a:ea typeface="方正大黑体_GBK" panose="02010600010101010101" charset="-122"/>
              </a:rPr>
              <a:t>,</a:t>
            </a:r>
            <a:r>
              <a:rPr lang="zh-CN" altLang="en-US" sz="2400" dirty="0">
                <a:latin typeface="方正粗黑宋简体" panose="02000000000000000000" charset="-122"/>
                <a:ea typeface="方正大黑体_GBK" panose="02010600010101010101" charset="-122"/>
              </a:rPr>
              <a:t>尚未到达</a:t>
            </a:r>
            <a:endParaRPr lang="zh-CN" altLang="en-US" sz="2400" dirty="0">
              <a:latin typeface="方正粗黑宋简体" panose="02000000000000000000" charset="-122"/>
              <a:ea typeface="方正大黑体_GBK" panose="02010600010101010101" charset="-122"/>
            </a:endParaRPr>
          </a:p>
        </p:txBody>
      </p:sp>
      <p:pic>
        <p:nvPicPr>
          <p:cNvPr id="5" name="图片 4"/>
          <p:cNvPicPr>
            <a:picLocks noChangeAspect="1"/>
          </p:cNvPicPr>
          <p:nvPr/>
        </p:nvPicPr>
        <p:blipFill>
          <a:blip r:embed="rId1"/>
          <a:srcRect b="8445"/>
          <a:stretch>
            <a:fillRect/>
          </a:stretch>
        </p:blipFill>
        <p:spPr>
          <a:xfrm>
            <a:off x="2585720" y="1401445"/>
            <a:ext cx="7734300" cy="5197475"/>
          </a:xfrm>
          <a:prstGeom prst="rect">
            <a:avLst/>
          </a:prstGeom>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772160" y="227965"/>
            <a:ext cx="7025005" cy="46101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2800" b="1" dirty="0">
                <a:latin typeface="方正粗黑宋简体" panose="02000000000000000000" charset="-122"/>
                <a:ea typeface="方正大黑体_GBK" panose="02010600010101010101" charset="-122"/>
              </a:rPr>
              <a:t>指出记账凭证存在的错误</a:t>
            </a:r>
            <a:r>
              <a:rPr lang="zh-CN" altLang="en-US" sz="2800" dirty="0">
                <a:latin typeface="方正粗黑宋简体" panose="02000000000000000000" charset="-122"/>
                <a:ea typeface="方正大黑体_GBK" panose="02010600010101010101" charset="-122"/>
              </a:rPr>
              <a:t> </a:t>
            </a:r>
            <a:endParaRPr lang="zh-CN" altLang="en-US" sz="2800" dirty="0">
              <a:latin typeface="方正粗黑宋简体" panose="02000000000000000000" charset="-122"/>
              <a:ea typeface="方正大黑体_GBK" panose="02010600010101010101" charset="-122"/>
            </a:endParaRPr>
          </a:p>
        </p:txBody>
      </p:sp>
      <p:sp>
        <p:nvSpPr>
          <p:cNvPr id="4" name="对角圆角矩形 3"/>
          <p:cNvSpPr/>
          <p:nvPr/>
        </p:nvSpPr>
        <p:spPr>
          <a:xfrm>
            <a:off x="934720" y="774065"/>
            <a:ext cx="9833610" cy="542290"/>
          </a:xfrm>
          <a:prstGeom prst="round2Diag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dirty="0">
                <a:latin typeface="方正粗黑宋简体" panose="02000000000000000000" charset="-122"/>
                <a:ea typeface="方正大黑体_GBK" panose="02010600010101010101" charset="-122"/>
              </a:rPr>
              <a:t>第二笔经济业务</a:t>
            </a:r>
            <a:r>
              <a:rPr lang="en-US" altLang="zh-CN" sz="2400" dirty="0">
                <a:latin typeface="方正粗黑宋简体" panose="02000000000000000000" charset="-122"/>
                <a:ea typeface="方正大黑体_GBK" panose="02010600010101010101" charset="-122"/>
              </a:rPr>
              <a:t>:</a:t>
            </a:r>
            <a:r>
              <a:rPr lang="zh-CN" altLang="en-US" sz="2400" dirty="0">
                <a:latin typeface="方正粗黑宋简体" panose="02000000000000000000" charset="-122"/>
                <a:ea typeface="方正大黑体_GBK" panose="02010600010101010101" charset="-122"/>
              </a:rPr>
              <a:t>企业对原材料采用计划成本去核算</a:t>
            </a:r>
            <a:r>
              <a:rPr lang="en-US" altLang="zh-CN" sz="2400" dirty="0">
                <a:latin typeface="方正粗黑宋简体" panose="02000000000000000000" charset="-122"/>
                <a:ea typeface="方正大黑体_GBK" panose="02010600010101010101" charset="-122"/>
              </a:rPr>
              <a:t>,</a:t>
            </a:r>
            <a:r>
              <a:rPr lang="zh-CN" altLang="en-US" sz="2400" dirty="0">
                <a:latin typeface="方正粗黑宋简体" panose="02000000000000000000" charset="-122"/>
                <a:ea typeface="方正大黑体_GBK" panose="02010600010101010101" charset="-122"/>
              </a:rPr>
              <a:t>购入材料</a:t>
            </a:r>
            <a:r>
              <a:rPr lang="en-US" altLang="zh-CN" sz="2400" dirty="0">
                <a:latin typeface="方正粗黑宋简体" panose="02000000000000000000" charset="-122"/>
                <a:ea typeface="方正大黑体_GBK" panose="02010600010101010101" charset="-122"/>
              </a:rPr>
              <a:t>,</a:t>
            </a:r>
            <a:r>
              <a:rPr lang="zh-CN" altLang="en-US" sz="2400" dirty="0">
                <a:latin typeface="方正粗黑宋简体" panose="02000000000000000000" charset="-122"/>
                <a:ea typeface="方正大黑体_GBK" panose="02010600010101010101" charset="-122"/>
              </a:rPr>
              <a:t>尚未到达</a:t>
            </a:r>
            <a:endParaRPr lang="zh-CN" altLang="en-US" sz="2400" dirty="0">
              <a:latin typeface="方正粗黑宋简体" panose="02000000000000000000" charset="-122"/>
              <a:ea typeface="方正大黑体_GBK" panose="02010600010101010101" charset="-122"/>
            </a:endParaRPr>
          </a:p>
        </p:txBody>
      </p:sp>
      <p:pic>
        <p:nvPicPr>
          <p:cNvPr id="2" name="图片 1"/>
          <p:cNvPicPr>
            <a:picLocks noChangeAspect="1"/>
          </p:cNvPicPr>
          <p:nvPr/>
        </p:nvPicPr>
        <p:blipFill>
          <a:blip r:embed="rId1"/>
          <a:srcRect b="6171"/>
          <a:stretch>
            <a:fillRect/>
          </a:stretch>
        </p:blipFill>
        <p:spPr>
          <a:xfrm>
            <a:off x="3073400" y="1401445"/>
            <a:ext cx="6816725" cy="5030470"/>
          </a:xfrm>
          <a:prstGeom prst="rect">
            <a:avLst/>
          </a:prstGeom>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772160" y="227965"/>
            <a:ext cx="7025005" cy="46101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2800" b="1" dirty="0">
                <a:latin typeface="方正粗黑宋简体" panose="02000000000000000000" charset="-122"/>
                <a:ea typeface="方正大黑体_GBK" panose="02010600010101010101" charset="-122"/>
              </a:rPr>
              <a:t>指出记账凭证存在的错误</a:t>
            </a:r>
            <a:r>
              <a:rPr lang="zh-CN" altLang="en-US" sz="2800" dirty="0">
                <a:latin typeface="方正粗黑宋简体" panose="02000000000000000000" charset="-122"/>
                <a:ea typeface="方正大黑体_GBK" panose="02010600010101010101" charset="-122"/>
              </a:rPr>
              <a:t> </a:t>
            </a:r>
            <a:endParaRPr lang="zh-CN" altLang="en-US" sz="2800" dirty="0">
              <a:latin typeface="方正粗黑宋简体" panose="02000000000000000000" charset="-122"/>
              <a:ea typeface="方正大黑体_GBK" panose="02010600010101010101" charset="-122"/>
            </a:endParaRPr>
          </a:p>
        </p:txBody>
      </p:sp>
      <p:sp>
        <p:nvSpPr>
          <p:cNvPr id="4" name="对角圆角矩形 3"/>
          <p:cNvSpPr/>
          <p:nvPr/>
        </p:nvSpPr>
        <p:spPr>
          <a:xfrm>
            <a:off x="772160" y="774065"/>
            <a:ext cx="9996170" cy="542290"/>
          </a:xfrm>
          <a:prstGeom prst="round2Diag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dirty="0">
                <a:latin typeface="方正粗黑宋简体" panose="02000000000000000000" charset="-122"/>
                <a:ea typeface="方正大黑体_GBK" panose="02010600010101010101" charset="-122"/>
              </a:rPr>
              <a:t>第二笔经济业务</a:t>
            </a:r>
            <a:r>
              <a:rPr lang="en-US" altLang="zh-CN" sz="2400" dirty="0">
                <a:latin typeface="方正粗黑宋简体" panose="02000000000000000000" charset="-122"/>
                <a:ea typeface="方正大黑体_GBK" panose="02010600010101010101" charset="-122"/>
              </a:rPr>
              <a:t>:</a:t>
            </a:r>
            <a:r>
              <a:rPr lang="zh-CN" altLang="en-US" sz="2400" dirty="0">
                <a:latin typeface="方正粗黑宋简体" panose="02000000000000000000" charset="-122"/>
                <a:ea typeface="方正大黑体_GBK" panose="02010600010101010101" charset="-122"/>
              </a:rPr>
              <a:t>企业对原材料采用计划成本去核算</a:t>
            </a:r>
            <a:r>
              <a:rPr lang="en-US" altLang="zh-CN" sz="2400" dirty="0">
                <a:latin typeface="方正粗黑宋简体" panose="02000000000000000000" charset="-122"/>
                <a:ea typeface="方正大黑体_GBK" panose="02010600010101010101" charset="-122"/>
              </a:rPr>
              <a:t>,</a:t>
            </a:r>
            <a:r>
              <a:rPr lang="zh-CN" altLang="en-US" sz="2400" dirty="0">
                <a:latin typeface="方正粗黑宋简体" panose="02000000000000000000" charset="-122"/>
                <a:ea typeface="方正大黑体_GBK" panose="02010600010101010101" charset="-122"/>
              </a:rPr>
              <a:t>购入材料</a:t>
            </a:r>
            <a:r>
              <a:rPr lang="en-US" altLang="zh-CN" sz="2400" dirty="0">
                <a:latin typeface="方正粗黑宋简体" panose="02000000000000000000" charset="-122"/>
                <a:ea typeface="方正大黑体_GBK" panose="02010600010101010101" charset="-122"/>
              </a:rPr>
              <a:t>,</a:t>
            </a:r>
            <a:r>
              <a:rPr lang="zh-CN" altLang="en-US" sz="2400" dirty="0">
                <a:latin typeface="方正粗黑宋简体" panose="02000000000000000000" charset="-122"/>
                <a:ea typeface="方正大黑体_GBK" panose="02010600010101010101" charset="-122"/>
              </a:rPr>
              <a:t>尚未到达</a:t>
            </a:r>
            <a:endParaRPr lang="zh-CN" altLang="en-US" sz="2400" dirty="0">
              <a:latin typeface="方正粗黑宋简体" panose="02000000000000000000" charset="-122"/>
              <a:ea typeface="方正大黑体_GBK" panose="02010600010101010101" charset="-122"/>
            </a:endParaRPr>
          </a:p>
        </p:txBody>
      </p:sp>
      <p:pic>
        <p:nvPicPr>
          <p:cNvPr id="5" name="图片 4"/>
          <p:cNvPicPr>
            <a:picLocks noChangeAspect="1"/>
          </p:cNvPicPr>
          <p:nvPr/>
        </p:nvPicPr>
        <p:blipFill>
          <a:blip r:embed="rId1"/>
          <a:stretch>
            <a:fillRect/>
          </a:stretch>
        </p:blipFill>
        <p:spPr>
          <a:xfrm>
            <a:off x="2856865" y="1456055"/>
            <a:ext cx="7755890" cy="5015230"/>
          </a:xfrm>
          <a:prstGeom prst="rect">
            <a:avLst/>
          </a:prstGeom>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70323_3*l_i*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70323_3*l_i*1_3"/>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170323_3*l_i*1_6"/>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7"/>
  <p:tag name="KSO_WM_UNIT_ID" val="diagram20170323_3*l_i*1_7"/>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170323_3*l_i*1_5"/>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8"/>
  <p:tag name="KSO_WM_UNIT_ID" val="diagram20170323_3*l_i*1_8"/>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70323_3*l_i*1_2"/>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170323_3*l_i*1_4"/>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71.xml><?xml version="1.0" encoding="utf-8"?>
<p:tagLst xmlns:p="http://schemas.openxmlformats.org/presentationml/2006/main">
  <p:tag name="KSO_WM_UNIT_VALUE" val="179*238"/>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170323_3*l_x*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72.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323_3*l_h_f*1_3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170323_3*l_h_i*1_3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74.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3*l_h_f*1_2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0323_3*l_h_i*1_2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76.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323_3*l_h_f*1_1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70323_3*l_h_i*1_1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78.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70323_3*l_h_f*1_4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170323_3*l_h_i*1_4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05.6718721105268,&quot;left&quot;:49.10165354330709,&quot;top&quot;:97.87393700787402,&quot;width&quot;:818.8483464566929}"/>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VALUE" val="182*116"/>
  <p:tag name="KSO_WM_UNIT_HIGHLIGHT" val="0"/>
  <p:tag name="KSO_WM_UNIT_COMPATIBLE" val="0"/>
  <p:tag name="KSO_WM_UNIT_DIAGRAM_ISNUMVISUAL" val="0"/>
  <p:tag name="KSO_WM_UNIT_DIAGRAM_ISREFERUNIT" val="0"/>
  <p:tag name="KSO_WM_DIAGRAM_GROUP_CODE" val="l1-1"/>
  <p:tag name="KSO_WM_UNIT_TYPE" val="l_x"/>
  <p:tag name="KSO_WM_UNIT_INDEX" val="1_2"/>
  <p:tag name="KSO_WM_UNIT_ID" val="diagram20170323_3*l_x*1_2"/>
  <p:tag name="KSO_WM_TEMPLATE_CATEGORY" val="diagram"/>
  <p:tag name="KSO_WM_TEMPLATE_INDEX" val="20170323"/>
  <p:tag name="KSO_WM_UNIT_LAYERLEVEL" val="1_1"/>
  <p:tag name="KSO_WM_TAG_VERSION" val="1.0"/>
  <p:tag name="KSO_WM_BEAUTIFY_FLAG" val="#wm#"/>
  <p:tag name="KSO_WM_UNIT_USESOURCEFORMAT_APPLY" val="1"/>
  <p:tag name="KSO_WM_DIAGRAM_VIRTUALLY_FRAME" val="{&quot;height&quot;:405.6718721105268,&quot;left&quot;:49.10165354330709,&quot;top&quot;:97.87393700787402,&quot;width&quot;:818.8483464566929}"/>
</p:tagLst>
</file>

<file path=ppt/tags/tag81.xml><?xml version="1.0" encoding="utf-8"?>
<p:tagLst xmlns:p="http://schemas.openxmlformats.org/presentationml/2006/main">
  <p:tag name="KSO_WM_UNIT_VALUE" val="148*159"/>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170323_3*l_x*1_3"/>
  <p:tag name="KSO_WM_TEMPLATE_CATEGORY" val="diagram"/>
  <p:tag name="KSO_WM_TEMPLATE_INDEX" val="20170323"/>
  <p:tag name="KSO_WM_UNIT_LAYERLEVEL" val="1_1"/>
  <p:tag name="KSO_WM_TAG_VERSION" val="1.0"/>
  <p:tag name="KSO_WM_BEAUTIFY_FLAG" val="#wm#"/>
  <p:tag name="KSO_WM_UNIT_USESOURCEFORMAT_APPLY" val="1"/>
  <p:tag name="KSO_WM_DIAGRAM_VIRTUALLY_FRAME" val="{&quot;height&quot;:405.6718721105268,&quot;left&quot;:49.10165354330709,&quot;top&quot;:97.87393700787402,&quot;width&quot;:818.8483464566929}"/>
</p:tagLst>
</file>

<file path=ppt/tags/tag82.xml><?xml version="1.0" encoding="utf-8"?>
<p:tagLst xmlns:p="http://schemas.openxmlformats.org/presentationml/2006/main">
  <p:tag name="KSO_WM_SLIDE_ITEM_CNT" val="4"/>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
      <a:majorFont>
        <a:latin typeface="方正粗黑宋简体"/>
        <a:ea typeface="方正大黑体_GBK"/>
        <a:cs typeface=""/>
      </a:majorFont>
      <a:minorFont>
        <a:latin typeface="方正粗黑宋简体"/>
        <a:ea typeface="方正大黑体_GBK"/>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1623</Words>
  <Application>WPS 演示</Application>
  <PresentationFormat>宽屏</PresentationFormat>
  <Paragraphs>133</Paragraphs>
  <Slides>21</Slides>
  <Notes>4</Notes>
  <HiddenSlides>0</HiddenSlides>
  <MMClips>0</MMClips>
  <ScaleCrop>false</ScaleCrop>
  <HeadingPairs>
    <vt:vector size="6" baseType="variant">
      <vt:variant>
        <vt:lpstr>已用的字体</vt:lpstr>
      </vt:variant>
      <vt:variant>
        <vt:i4>14</vt:i4>
      </vt:variant>
      <vt:variant>
        <vt:lpstr>主题</vt:lpstr>
      </vt:variant>
      <vt:variant>
        <vt:i4>3</vt:i4>
      </vt:variant>
      <vt:variant>
        <vt:lpstr>幻灯片标题</vt:lpstr>
      </vt:variant>
      <vt:variant>
        <vt:i4>21</vt:i4>
      </vt:variant>
    </vt:vector>
  </HeadingPairs>
  <TitlesOfParts>
    <vt:vector size="38" baseType="lpstr">
      <vt:lpstr>Arial</vt:lpstr>
      <vt:lpstr>宋体</vt:lpstr>
      <vt:lpstr>Wingdings</vt:lpstr>
      <vt:lpstr>Wingdings</vt:lpstr>
      <vt:lpstr>方正大黑体</vt:lpstr>
      <vt:lpstr>方正粗黑宋简体</vt:lpstr>
      <vt:lpstr>方正大黑体_GBK</vt:lpstr>
      <vt:lpstr>微软雅黑</vt:lpstr>
      <vt:lpstr>黑体</vt:lpstr>
      <vt:lpstr>Arial Unicode MS</vt:lpstr>
      <vt:lpstr>Calibri</vt:lpstr>
      <vt:lpstr>Cambria Math</vt:lpstr>
      <vt:lpstr>汉仪雅酷黑简</vt:lpstr>
      <vt:lpstr>Times New Roman</vt:lpstr>
      <vt:lpstr>WPS</vt:lpstr>
      <vt:lpstr>1_Office 主题​​</vt:lpstr>
      <vt:lpstr>2_Office 主题​​</vt:lpstr>
      <vt:lpstr>PowerPoint 演示文稿</vt:lpstr>
      <vt:lpstr>本节内容框架   </vt:lpstr>
      <vt:lpstr>一、记账凭证的基本内容</vt:lpstr>
      <vt:lpstr>PowerPoint 演示文稿</vt:lpstr>
      <vt:lpstr>PowerPoint 演示文稿</vt:lpstr>
      <vt:lpstr>指出记账凭证存在的错误 </vt:lpstr>
      <vt:lpstr>PowerPoint 演示文稿</vt:lpstr>
      <vt:lpstr>PowerPoint 演示文稿</vt:lpstr>
      <vt:lpstr>PowerPoint 演示文稿</vt:lpstr>
      <vt:lpstr>指出记账凭证存在的错误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尹莺</dc:creator>
  <cp:lastModifiedBy>Alice</cp:lastModifiedBy>
  <cp:revision>160</cp:revision>
  <dcterms:created xsi:type="dcterms:W3CDTF">2019-06-19T02:08:00Z</dcterms:created>
  <dcterms:modified xsi:type="dcterms:W3CDTF">2025-07-23T14:12:40Z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DD227D9D992D416FA79455F3799A9702_13</vt:lpwstr>
  </property>
</Properties>
</file>